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5" r:id="rId1"/>
  </p:sldMasterIdLst>
  <p:notesMasterIdLst>
    <p:notesMasterId r:id="rId63"/>
  </p:notesMasterIdLst>
  <p:sldIdLst>
    <p:sldId id="401" r:id="rId2"/>
    <p:sldId id="402" r:id="rId3"/>
    <p:sldId id="416" r:id="rId4"/>
    <p:sldId id="325" r:id="rId5"/>
    <p:sldId id="326" r:id="rId6"/>
    <p:sldId id="327" r:id="rId7"/>
    <p:sldId id="328" r:id="rId8"/>
    <p:sldId id="329" r:id="rId9"/>
    <p:sldId id="330" r:id="rId10"/>
    <p:sldId id="419" r:id="rId11"/>
    <p:sldId id="332" r:id="rId12"/>
    <p:sldId id="333" r:id="rId13"/>
    <p:sldId id="334" r:id="rId14"/>
    <p:sldId id="335" r:id="rId15"/>
    <p:sldId id="336" r:id="rId16"/>
    <p:sldId id="337" r:id="rId17"/>
    <p:sldId id="338" r:id="rId18"/>
    <p:sldId id="417" r:id="rId19"/>
    <p:sldId id="351" r:id="rId20"/>
    <p:sldId id="352" r:id="rId21"/>
    <p:sldId id="353" r:id="rId22"/>
    <p:sldId id="354" r:id="rId23"/>
    <p:sldId id="355" r:id="rId24"/>
    <p:sldId id="356" r:id="rId25"/>
    <p:sldId id="357" r:id="rId26"/>
    <p:sldId id="358" r:id="rId27"/>
    <p:sldId id="418" r:id="rId28"/>
    <p:sldId id="342" r:id="rId29"/>
    <p:sldId id="343" r:id="rId30"/>
    <p:sldId id="344" r:id="rId31"/>
    <p:sldId id="345" r:id="rId32"/>
    <p:sldId id="346" r:id="rId33"/>
    <p:sldId id="349" r:id="rId34"/>
    <p:sldId id="420" r:id="rId35"/>
    <p:sldId id="360" r:id="rId36"/>
    <p:sldId id="361" r:id="rId37"/>
    <p:sldId id="362" r:id="rId38"/>
    <p:sldId id="363" r:id="rId39"/>
    <p:sldId id="364" r:id="rId40"/>
    <p:sldId id="365" r:id="rId41"/>
    <p:sldId id="366" r:id="rId42"/>
    <p:sldId id="367" r:id="rId43"/>
    <p:sldId id="368" r:id="rId44"/>
    <p:sldId id="421" r:id="rId45"/>
    <p:sldId id="375" r:id="rId46"/>
    <p:sldId id="376" r:id="rId47"/>
    <p:sldId id="377" r:id="rId48"/>
    <p:sldId id="378" r:id="rId49"/>
    <p:sldId id="379" r:id="rId50"/>
    <p:sldId id="414" r:id="rId51"/>
    <p:sldId id="403" r:id="rId52"/>
    <p:sldId id="404" r:id="rId53"/>
    <p:sldId id="415" r:id="rId54"/>
    <p:sldId id="406" r:id="rId55"/>
    <p:sldId id="407" r:id="rId56"/>
    <p:sldId id="408" r:id="rId57"/>
    <p:sldId id="409" r:id="rId58"/>
    <p:sldId id="410" r:id="rId59"/>
    <p:sldId id="411" r:id="rId60"/>
    <p:sldId id="412" r:id="rId61"/>
    <p:sldId id="413" r:id="rId62"/>
  </p:sldIdLst>
  <p:sldSz cx="13004800" cy="9753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4F8F00"/>
            </a:solidFill>
            <a:ln w="12700" cap="flat">
              <a:noFill/>
              <a:miter lim="400000"/>
            </a:ln>
            <a:effectLst/>
          </c:spPr>
          <c:dPt>
            <c:idx val="0"/>
            <c:bubble3D val="0"/>
            <c:extLst>
              <c:ext xmlns:c16="http://schemas.microsoft.com/office/drawing/2014/chart" uri="{C3380CC4-5D6E-409C-BE32-E72D297353CC}">
                <c16:uniqueId val="{00000001-FA04-4BE7-8A54-9F9FA9C924FA}"/>
              </c:ext>
            </c:extLst>
          </c:dPt>
          <c:dPt>
            <c:idx val="1"/>
            <c:bubble3D val="0"/>
            <c:spPr>
              <a:solidFill>
                <a:srgbClr val="FFFFFF"/>
              </a:solidFill>
              <a:ln w="12700" cap="flat">
                <a:noFill/>
                <a:miter lim="400000"/>
              </a:ln>
              <a:effectLst/>
            </c:spPr>
            <c:extLst>
              <c:ext xmlns:c16="http://schemas.microsoft.com/office/drawing/2014/chart" uri="{C3380CC4-5D6E-409C-BE32-E72D297353CC}">
                <c16:uniqueId val="{00000003-FA04-4BE7-8A54-9F9FA9C924FA}"/>
              </c:ext>
            </c:extLst>
          </c:dPt>
          <c:dLbls>
            <c:dLbl>
              <c:idx val="0"/>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1-FA04-4BE7-8A54-9F9FA9C924FA}"/>
                </c:ext>
              </c:extLst>
            </c:dLbl>
            <c:dLbl>
              <c:idx val="1"/>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A04-4BE7-8A54-9F9FA9C924FA}"/>
                </c:ext>
              </c:extLst>
            </c:dLbl>
            <c:numFmt formatCode="0%" sourceLinked="0"/>
            <c:spPr>
              <a:noFill/>
              <a:ln>
                <a:noFill/>
              </a:ln>
              <a:effectLst/>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Sheet1!$B$1:$C$1</c:f>
              <c:strCache>
                <c:ptCount val="1"/>
                <c:pt idx="0">
                  <c:v>Agree</c:v>
                </c:pt>
              </c:strCache>
            </c:strRef>
          </c:cat>
          <c:val>
            <c:numRef>
              <c:f>Sheet1!$B$2:$C$2</c:f>
              <c:numCache>
                <c:formatCode>General</c:formatCode>
                <c:ptCount val="2"/>
                <c:pt idx="0">
                  <c:v>55</c:v>
                </c:pt>
                <c:pt idx="1">
                  <c:v>45</c:v>
                </c:pt>
              </c:numCache>
            </c:numRef>
          </c:val>
          <c:extLst>
            <c:ext xmlns:c16="http://schemas.microsoft.com/office/drawing/2014/chart" uri="{C3380CC4-5D6E-409C-BE32-E72D297353CC}">
              <c16:uniqueId val="{00000004-FA04-4BE7-8A54-9F9FA9C924FA}"/>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4F8F00"/>
            </a:solidFill>
            <a:ln w="12700" cap="flat">
              <a:noFill/>
              <a:miter lim="400000"/>
            </a:ln>
            <a:effectLst/>
          </c:spPr>
          <c:dPt>
            <c:idx val="0"/>
            <c:bubble3D val="0"/>
            <c:extLst>
              <c:ext xmlns:c16="http://schemas.microsoft.com/office/drawing/2014/chart" uri="{C3380CC4-5D6E-409C-BE32-E72D297353CC}">
                <c16:uniqueId val="{00000001-2FED-4BED-AF75-3F2DE7318D00}"/>
              </c:ext>
            </c:extLst>
          </c:dPt>
          <c:dPt>
            <c:idx val="1"/>
            <c:bubble3D val="0"/>
            <c:spPr>
              <a:solidFill>
                <a:srgbClr val="FFFFFF"/>
              </a:solidFill>
              <a:ln w="12700" cap="flat">
                <a:noFill/>
                <a:miter lim="400000"/>
              </a:ln>
              <a:effectLst/>
            </c:spPr>
            <c:extLst>
              <c:ext xmlns:c16="http://schemas.microsoft.com/office/drawing/2014/chart" uri="{C3380CC4-5D6E-409C-BE32-E72D297353CC}">
                <c16:uniqueId val="{00000003-2FED-4BED-AF75-3F2DE7318D00}"/>
              </c:ext>
            </c:extLst>
          </c:dPt>
          <c:dLbls>
            <c:dLbl>
              <c:idx val="0"/>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1-2FED-4BED-AF75-3F2DE7318D00}"/>
                </c:ext>
              </c:extLst>
            </c:dLbl>
            <c:dLbl>
              <c:idx val="1"/>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FED-4BED-AF75-3F2DE7318D00}"/>
                </c:ext>
              </c:extLst>
            </c:dLbl>
            <c:numFmt formatCode="0%" sourceLinked="0"/>
            <c:spPr>
              <a:noFill/>
              <a:ln>
                <a:noFill/>
              </a:ln>
              <a:effectLst/>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Sheet1!$B$1:$C$1</c:f>
              <c:strCache>
                <c:ptCount val="1"/>
                <c:pt idx="0">
                  <c:v>Agree</c:v>
                </c:pt>
              </c:strCache>
            </c:strRef>
          </c:cat>
          <c:val>
            <c:numRef>
              <c:f>Sheet1!$B$2:$C$2</c:f>
              <c:numCache>
                <c:formatCode>General</c:formatCode>
                <c:ptCount val="2"/>
                <c:pt idx="0">
                  <c:v>45</c:v>
                </c:pt>
                <c:pt idx="1">
                  <c:v>55</c:v>
                </c:pt>
              </c:numCache>
            </c:numRef>
          </c:val>
          <c:extLst>
            <c:ext xmlns:c16="http://schemas.microsoft.com/office/drawing/2014/chart" uri="{C3380CC4-5D6E-409C-BE32-E72D297353CC}">
              <c16:uniqueId val="{00000004-2FED-4BED-AF75-3F2DE7318D00}"/>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1143000" y="685800"/>
            <a:ext cx="4572000" cy="3429000"/>
          </a:xfrm>
          <a:prstGeom prst="rect">
            <a:avLst/>
          </a:prstGeom>
        </p:spPr>
        <p:txBody>
          <a:bodyPr/>
          <a:lstStyle/>
          <a:p>
            <a:endParaRPr/>
          </a:p>
        </p:txBody>
      </p:sp>
      <p:sp>
        <p:nvSpPr>
          <p:cNvPr id="251" name="Shape 25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2437126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a:spLocks noGrp="1" noRot="1" noChangeAspect="1"/>
          </p:cNvSpPr>
          <p:nvPr>
            <p:ph type="sldImg"/>
          </p:nvPr>
        </p:nvSpPr>
        <p:spPr>
          <a:prstGeom prst="rect">
            <a:avLst/>
          </a:prstGeom>
        </p:spPr>
        <p:txBody>
          <a:bodyPr/>
          <a:lstStyle/>
          <a:p>
            <a:endParaRPr/>
          </a:p>
        </p:txBody>
      </p:sp>
      <p:sp>
        <p:nvSpPr>
          <p:cNvPr id="915" name="Shape 915"/>
          <p:cNvSpPr>
            <a:spLocks noGrp="1"/>
          </p:cNvSpPr>
          <p:nvPr>
            <p:ph type="body" sz="quarter" idx="1"/>
          </p:nvPr>
        </p:nvSpPr>
        <p:spPr>
          <a:prstGeom prst="rect">
            <a:avLst/>
          </a:prstGeom>
        </p:spPr>
        <p:txBody>
          <a:bodyPr/>
          <a:lstStyle/>
          <a:p>
            <a:r>
              <a:rPr dirty="0"/>
              <a:t>OK — so that was the theory of how we value stuff.</a:t>
            </a:r>
          </a:p>
          <a:p>
            <a:r>
              <a:rPr dirty="0"/>
              <a:t>How do we </a:t>
            </a:r>
            <a:r>
              <a:rPr dirty="0" err="1"/>
              <a:t>operationalise</a:t>
            </a:r>
            <a:r>
              <a:rPr dirty="0"/>
              <a:t> this? Do it in practice?</a:t>
            </a:r>
          </a:p>
          <a:p>
            <a:endParaRPr dirty="0"/>
          </a:p>
          <a:p>
            <a:r>
              <a:rPr dirty="0"/>
              <a:t>Today, we’re looking at SP.</a:t>
            </a:r>
          </a:p>
          <a:p>
            <a:r>
              <a:rPr dirty="0"/>
              <a:t>…</a:t>
            </a:r>
          </a:p>
          <a:p>
            <a:endParaRPr dirty="0"/>
          </a:p>
          <a:p>
            <a:r>
              <a:rPr dirty="0"/>
              <a:t>Pretty simple. Simpler than this sounds!</a:t>
            </a:r>
          </a:p>
          <a:p>
            <a:endParaRPr dirty="0"/>
          </a:p>
          <a:p>
            <a:r>
              <a:rPr dirty="0"/>
              <a:t>Could also say</a:t>
            </a:r>
          </a:p>
          <a:p>
            <a:r>
              <a:rPr dirty="0"/>
              <a:t>Infer preferences for environmental goods</a:t>
            </a:r>
          </a:p>
          <a:p>
            <a:pPr>
              <a:defRPr b="1"/>
            </a:pPr>
            <a:r>
              <a:rPr dirty="0"/>
              <a:t>by asking people what they’d pay for them</a:t>
            </a:r>
          </a:p>
        </p:txBody>
      </p:sp>
    </p:spTree>
    <p:extLst>
      <p:ext uri="{BB962C8B-B14F-4D97-AF65-F5344CB8AC3E}">
        <p14:creationId xmlns:p14="http://schemas.microsoft.com/office/powerpoint/2010/main" val="609266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Shape 966"/>
          <p:cNvSpPr>
            <a:spLocks noGrp="1" noRot="1" noChangeAspect="1"/>
          </p:cNvSpPr>
          <p:nvPr>
            <p:ph type="sldImg"/>
          </p:nvPr>
        </p:nvSpPr>
        <p:spPr>
          <a:prstGeom prst="rect">
            <a:avLst/>
          </a:prstGeom>
        </p:spPr>
        <p:txBody>
          <a:bodyPr/>
          <a:lstStyle/>
          <a:p>
            <a:endParaRPr/>
          </a:p>
        </p:txBody>
      </p:sp>
      <p:sp>
        <p:nvSpPr>
          <p:cNvPr id="967" name="Shape 967"/>
          <p:cNvSpPr>
            <a:spLocks noGrp="1"/>
          </p:cNvSpPr>
          <p:nvPr>
            <p:ph type="body" sz="quarter" idx="1"/>
          </p:nvPr>
        </p:nvSpPr>
        <p:spPr>
          <a:prstGeom prst="rect">
            <a:avLst/>
          </a:prstGeom>
        </p:spPr>
        <p:txBody>
          <a:bodyPr/>
          <a:lstStyle/>
          <a:p>
            <a:r>
              <a:rPr dirty="0"/>
              <a:t>What goes into a CV survey? (lots, but won’t dwell)</a:t>
            </a:r>
          </a:p>
        </p:txBody>
      </p:sp>
    </p:spTree>
    <p:extLst>
      <p:ext uri="{BB962C8B-B14F-4D97-AF65-F5344CB8AC3E}">
        <p14:creationId xmlns:p14="http://schemas.microsoft.com/office/powerpoint/2010/main" val="1516623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a:spLocks noGrp="1" noRot="1" noChangeAspect="1"/>
          </p:cNvSpPr>
          <p:nvPr>
            <p:ph type="sldImg"/>
          </p:nvPr>
        </p:nvSpPr>
        <p:spPr>
          <a:prstGeom prst="rect">
            <a:avLst/>
          </a:prstGeom>
        </p:spPr>
        <p:txBody>
          <a:bodyPr/>
          <a:lstStyle/>
          <a:p>
            <a:endParaRPr/>
          </a:p>
        </p:txBody>
      </p:sp>
      <p:sp>
        <p:nvSpPr>
          <p:cNvPr id="980" name="Shape 980"/>
          <p:cNvSpPr>
            <a:spLocks noGrp="1"/>
          </p:cNvSpPr>
          <p:nvPr>
            <p:ph type="body" sz="quarter" idx="1"/>
          </p:nvPr>
        </p:nvSpPr>
        <p:spPr>
          <a:prstGeom prst="rect">
            <a:avLst/>
          </a:prstGeom>
        </p:spPr>
        <p:txBody>
          <a:bodyPr/>
          <a:lstStyle/>
          <a:p>
            <a:r>
              <a:t>How much detail? </a:t>
            </a:r>
          </a:p>
          <a:p>
            <a:r>
              <a:t>People need to know a lot to make an informed judgment. </a:t>
            </a:r>
          </a:p>
          <a:p>
            <a:r>
              <a:t>But people have very short attention spans.</a:t>
            </a:r>
          </a:p>
        </p:txBody>
      </p:sp>
    </p:spTree>
    <p:extLst>
      <p:ext uri="{BB962C8B-B14F-4D97-AF65-F5344CB8AC3E}">
        <p14:creationId xmlns:p14="http://schemas.microsoft.com/office/powerpoint/2010/main" val="426005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a:spLocks noGrp="1" noRot="1" noChangeAspect="1"/>
          </p:cNvSpPr>
          <p:nvPr>
            <p:ph type="sldImg"/>
          </p:nvPr>
        </p:nvSpPr>
        <p:spPr>
          <a:prstGeom prst="rect">
            <a:avLst/>
          </a:prstGeom>
        </p:spPr>
        <p:txBody>
          <a:bodyPr/>
          <a:lstStyle/>
          <a:p>
            <a:endParaRPr/>
          </a:p>
        </p:txBody>
      </p:sp>
      <p:sp>
        <p:nvSpPr>
          <p:cNvPr id="986" name="Shape 986"/>
          <p:cNvSpPr>
            <a:spLocks noGrp="1"/>
          </p:cNvSpPr>
          <p:nvPr>
            <p:ph type="body" sz="quarter" idx="1"/>
          </p:nvPr>
        </p:nvSpPr>
        <p:spPr>
          <a:prstGeom prst="rect">
            <a:avLst/>
          </a:prstGeom>
        </p:spPr>
        <p:txBody>
          <a:bodyPr/>
          <a:lstStyle/>
          <a:p>
            <a:r>
              <a:t>Need to be neutral or objective in your scenario descriptions.</a:t>
            </a:r>
          </a:p>
          <a:p>
            <a:endParaRPr/>
          </a:p>
          <a:p>
            <a:r>
              <a:t>But what’s neutral? Here are 2 ways to describe the same impact. Neither is neutral?</a:t>
            </a:r>
          </a:p>
        </p:txBody>
      </p:sp>
    </p:spTree>
    <p:extLst>
      <p:ext uri="{BB962C8B-B14F-4D97-AF65-F5344CB8AC3E}">
        <p14:creationId xmlns:p14="http://schemas.microsoft.com/office/powerpoint/2010/main" val="164319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Shape 990"/>
          <p:cNvSpPr>
            <a:spLocks noGrp="1" noRot="1" noChangeAspect="1"/>
          </p:cNvSpPr>
          <p:nvPr>
            <p:ph type="sldImg"/>
          </p:nvPr>
        </p:nvSpPr>
        <p:spPr>
          <a:prstGeom prst="rect">
            <a:avLst/>
          </a:prstGeom>
        </p:spPr>
        <p:txBody>
          <a:bodyPr/>
          <a:lstStyle/>
          <a:p>
            <a:endParaRPr/>
          </a:p>
        </p:txBody>
      </p:sp>
      <p:sp>
        <p:nvSpPr>
          <p:cNvPr id="991" name="Shape 991"/>
          <p:cNvSpPr>
            <a:spLocks noGrp="1"/>
          </p:cNvSpPr>
          <p:nvPr>
            <p:ph type="body" sz="quarter" idx="1"/>
          </p:nvPr>
        </p:nvSpPr>
        <p:spPr>
          <a:prstGeom prst="rect">
            <a:avLst/>
          </a:prstGeom>
        </p:spPr>
        <p:txBody>
          <a:bodyPr/>
          <a:lstStyle/>
          <a:p>
            <a:r>
              <a:t>Payment vehicle = the mechanism of payment.</a:t>
            </a:r>
          </a:p>
          <a:p>
            <a:endParaRPr/>
          </a:p>
          <a:p>
            <a:r>
              <a:t>Various possible.</a:t>
            </a:r>
          </a:p>
          <a:p>
            <a:endParaRPr/>
          </a:p>
          <a:p>
            <a:r>
              <a:t>…</a:t>
            </a:r>
          </a:p>
          <a:p>
            <a:endParaRPr/>
          </a:p>
          <a:p>
            <a:r>
              <a:t>WTP can vary by vehicle. Uh-oh.</a:t>
            </a:r>
          </a:p>
          <a:p>
            <a:endParaRPr/>
          </a:p>
          <a:p>
            <a:r>
              <a:t>Note no compensation vehicles here. WTA is almost never assessed.</a:t>
            </a:r>
          </a:p>
        </p:txBody>
      </p:sp>
    </p:spTree>
    <p:extLst>
      <p:ext uri="{BB962C8B-B14F-4D97-AF65-F5344CB8AC3E}">
        <p14:creationId xmlns:p14="http://schemas.microsoft.com/office/powerpoint/2010/main" val="879454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prstGeom prst="rect">
            <a:avLst/>
          </a:prstGeom>
        </p:spPr>
        <p:txBody>
          <a:bodyPr/>
          <a:lstStyle/>
          <a:p>
            <a:endParaRPr/>
          </a:p>
        </p:txBody>
      </p:sp>
      <p:sp>
        <p:nvSpPr>
          <p:cNvPr id="1000" name="Shape 1000"/>
          <p:cNvSpPr>
            <a:spLocks noGrp="1"/>
          </p:cNvSpPr>
          <p:nvPr>
            <p:ph type="body" sz="quarter" idx="1"/>
          </p:nvPr>
        </p:nvSpPr>
        <p:spPr>
          <a:prstGeom prst="rect">
            <a:avLst/>
          </a:prstGeom>
        </p:spPr>
        <p:txBody>
          <a:bodyPr/>
          <a:lstStyle/>
          <a:p>
            <a:r>
              <a:t>… </a:t>
            </a:r>
          </a:p>
          <a:p>
            <a:endParaRPr/>
          </a:p>
          <a:p>
            <a:r>
              <a:t>Strengths &amp; weaknesses.</a:t>
            </a:r>
          </a:p>
          <a:p>
            <a:endParaRPr/>
          </a:p>
          <a:p>
            <a:r>
              <a:t>Method of analysis depends on elicitation method, as we’ll see later.</a:t>
            </a:r>
          </a:p>
          <a:p>
            <a:r>
              <a:t>WTP may also depend on method. Uh-oh!</a:t>
            </a:r>
          </a:p>
        </p:txBody>
      </p:sp>
    </p:spTree>
    <p:extLst>
      <p:ext uri="{BB962C8B-B14F-4D97-AF65-F5344CB8AC3E}">
        <p14:creationId xmlns:p14="http://schemas.microsoft.com/office/powerpoint/2010/main" val="24923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prstGeom prst="rect">
            <a:avLst/>
          </a:prstGeom>
        </p:spPr>
        <p:txBody>
          <a:bodyPr/>
          <a:lstStyle/>
          <a:p>
            <a:endParaRPr/>
          </a:p>
        </p:txBody>
      </p:sp>
      <p:sp>
        <p:nvSpPr>
          <p:cNvPr id="1056" name="Shape 1056"/>
          <p:cNvSpPr>
            <a:spLocks noGrp="1"/>
          </p:cNvSpPr>
          <p:nvPr>
            <p:ph type="body" sz="quarter" idx="1"/>
          </p:nvPr>
        </p:nvSpPr>
        <p:spPr>
          <a:prstGeom prst="rect">
            <a:avLst/>
          </a:prstGeom>
        </p:spPr>
        <p:txBody>
          <a:bodyPr/>
          <a:lstStyle/>
          <a:p>
            <a:r>
              <a:t>[BREAK?]</a:t>
            </a:r>
          </a:p>
          <a:p>
            <a:endParaRPr/>
          </a:p>
          <a:p>
            <a:r>
              <a:t>Stonehenge is one of the best known and archaeologically most important monuments in the world. It was constructed between 5,000 and 3,500 years ago..</a:t>
            </a:r>
          </a:p>
        </p:txBody>
      </p:sp>
    </p:spTree>
    <p:extLst>
      <p:ext uri="{BB962C8B-B14F-4D97-AF65-F5344CB8AC3E}">
        <p14:creationId xmlns:p14="http://schemas.microsoft.com/office/powerpoint/2010/main" val="404983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noRot="1" noChangeAspect="1"/>
          </p:cNvSpPr>
          <p:nvPr>
            <p:ph type="sldImg"/>
          </p:nvPr>
        </p:nvSpPr>
        <p:spPr>
          <a:prstGeom prst="rect">
            <a:avLst/>
          </a:prstGeom>
        </p:spPr>
        <p:txBody>
          <a:bodyPr/>
          <a:lstStyle/>
          <a:p>
            <a:endParaRPr/>
          </a:p>
        </p:txBody>
      </p:sp>
      <p:sp>
        <p:nvSpPr>
          <p:cNvPr id="1061" name="Shape 1061"/>
          <p:cNvSpPr>
            <a:spLocks noGrp="1"/>
          </p:cNvSpPr>
          <p:nvPr>
            <p:ph type="body" sz="quarter" idx="1"/>
          </p:nvPr>
        </p:nvSpPr>
        <p:spPr>
          <a:prstGeom prst="rect">
            <a:avLst/>
          </a:prstGeom>
        </p:spPr>
        <p:txBody>
          <a:bodyPr/>
          <a:lstStyle/>
          <a:p>
            <a:r>
              <a:t>Current road layout</a:t>
            </a:r>
          </a:p>
          <a:p>
            <a:r>
              <a:t>Two busy roads near the site — one actually cutting through it.</a:t>
            </a:r>
          </a:p>
          <a:p>
            <a:r>
              <a:t>View of road and roar of traffic are rubbish if you want to enjoy the site. Also rubbish if you’re a druid.</a:t>
            </a:r>
          </a:p>
          <a:p>
            <a:r>
              <a:t>But the view of the monument is nice if you happen to be driving past.</a:t>
            </a:r>
          </a:p>
          <a:p>
            <a:endParaRPr/>
          </a:p>
          <a:p>
            <a:r>
              <a:t>Proposal:</a:t>
            </a:r>
          </a:p>
          <a:p>
            <a:r>
              <a:t>2km tunnel for A303 (busy road to South)</a:t>
            </a:r>
          </a:p>
          <a:p>
            <a:r>
              <a:t>Closure + dismantling of A344 (road to North)</a:t>
            </a:r>
          </a:p>
        </p:txBody>
      </p:sp>
    </p:spTree>
    <p:extLst>
      <p:ext uri="{BB962C8B-B14F-4D97-AF65-F5344CB8AC3E}">
        <p14:creationId xmlns:p14="http://schemas.microsoft.com/office/powerpoint/2010/main" val="4113736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Shape 1065"/>
          <p:cNvSpPr>
            <a:spLocks noGrp="1" noRot="1" noChangeAspect="1"/>
          </p:cNvSpPr>
          <p:nvPr>
            <p:ph type="sldImg"/>
          </p:nvPr>
        </p:nvSpPr>
        <p:spPr>
          <a:prstGeom prst="rect">
            <a:avLst/>
          </a:prstGeom>
        </p:spPr>
        <p:txBody>
          <a:bodyPr/>
          <a:lstStyle/>
          <a:p>
            <a:endParaRPr/>
          </a:p>
        </p:txBody>
      </p:sp>
      <p:sp>
        <p:nvSpPr>
          <p:cNvPr id="1066" name="Shape 1066"/>
          <p:cNvSpPr>
            <a:spLocks noGrp="1"/>
          </p:cNvSpPr>
          <p:nvPr>
            <p:ph type="body" sz="quarter" idx="1"/>
          </p:nvPr>
        </p:nvSpPr>
        <p:spPr>
          <a:prstGeom prst="rect">
            <a:avLst/>
          </a:prstGeom>
        </p:spPr>
        <p:txBody>
          <a:bodyPr/>
          <a:lstStyle/>
          <a:p>
            <a:r>
              <a:t>Not clear if this proposal will result in a net gain or a net loss of welfare: hence CBA.</a:t>
            </a:r>
          </a:p>
          <a:p>
            <a:endParaRPr/>
          </a:p>
          <a:p>
            <a:r>
              <a:t>White costs and benefits are the usual factors considered by DfT in a transport project appraisal. </a:t>
            </a:r>
          </a:p>
          <a:p>
            <a:endParaRPr/>
          </a:p>
          <a:p>
            <a:r>
              <a:t>But ignore the main reasons for undertaking the project! I.e. the yellow highlighted costs and benefits, which are the environmental or heritage factors.</a:t>
            </a:r>
          </a:p>
          <a:p>
            <a:endParaRPr/>
          </a:p>
          <a:p>
            <a:r>
              <a:t>English Heritage commissioned an SP study to value these in 1998.</a:t>
            </a:r>
          </a:p>
        </p:txBody>
      </p:sp>
    </p:spTree>
    <p:extLst>
      <p:ext uri="{BB962C8B-B14F-4D97-AF65-F5344CB8AC3E}">
        <p14:creationId xmlns:p14="http://schemas.microsoft.com/office/powerpoint/2010/main" val="1133404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noRot="1" noChangeAspect="1"/>
          </p:cNvSpPr>
          <p:nvPr>
            <p:ph type="sldImg"/>
          </p:nvPr>
        </p:nvSpPr>
        <p:spPr>
          <a:prstGeom prst="rect">
            <a:avLst/>
          </a:prstGeom>
        </p:spPr>
        <p:txBody>
          <a:bodyPr/>
          <a:lstStyle/>
          <a:p>
            <a:endParaRPr/>
          </a:p>
        </p:txBody>
      </p:sp>
      <p:sp>
        <p:nvSpPr>
          <p:cNvPr id="1077" name="Shape 1077"/>
          <p:cNvSpPr>
            <a:spLocks noGrp="1"/>
          </p:cNvSpPr>
          <p:nvPr>
            <p:ph type="body" sz="quarter" idx="1"/>
          </p:nvPr>
        </p:nvSpPr>
        <p:spPr>
          <a:prstGeom prst="rect">
            <a:avLst/>
          </a:prstGeom>
        </p:spPr>
        <p:txBody>
          <a:bodyPr/>
          <a:lstStyle/>
          <a:p>
            <a:r>
              <a:t>Tick all the amounts you’re sure you would pay</a:t>
            </a:r>
          </a:p>
          <a:p>
            <a:r>
              <a:t>X all the amounts you’re sure you wouldn’t</a:t>
            </a:r>
          </a:p>
          <a:p>
            <a:endParaRPr/>
          </a:p>
          <a:p>
            <a:r>
              <a:t>Note: people told to consider only the benefits described: </a:t>
            </a:r>
            <a:r>
              <a:rPr b="1"/>
              <a:t>not </a:t>
            </a:r>
            <a:r>
              <a:t>any safety or journey time benefits — otherwise those would be double counted.</a:t>
            </a:r>
          </a:p>
        </p:txBody>
      </p:sp>
    </p:spTree>
    <p:extLst>
      <p:ext uri="{BB962C8B-B14F-4D97-AF65-F5344CB8AC3E}">
        <p14:creationId xmlns:p14="http://schemas.microsoft.com/office/powerpoint/2010/main" val="3334753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Shape 1081"/>
          <p:cNvSpPr>
            <a:spLocks noGrp="1" noRot="1" noChangeAspect="1"/>
          </p:cNvSpPr>
          <p:nvPr>
            <p:ph type="sldImg"/>
          </p:nvPr>
        </p:nvSpPr>
        <p:spPr>
          <a:prstGeom prst="rect">
            <a:avLst/>
          </a:prstGeom>
        </p:spPr>
        <p:txBody>
          <a:bodyPr/>
          <a:lstStyle/>
          <a:p>
            <a:endParaRPr/>
          </a:p>
        </p:txBody>
      </p:sp>
      <p:sp>
        <p:nvSpPr>
          <p:cNvPr id="1082" name="Shape 1082"/>
          <p:cNvSpPr>
            <a:spLocks noGrp="1"/>
          </p:cNvSpPr>
          <p:nvPr>
            <p:ph type="body" sz="quarter" idx="1"/>
          </p:nvPr>
        </p:nvSpPr>
        <p:spPr>
          <a:prstGeom prst="rect">
            <a:avLst/>
          </a:prstGeom>
        </p:spPr>
        <p:txBody>
          <a:bodyPr/>
          <a:lstStyle/>
          <a:p>
            <a:r>
              <a:t>Which are protests? (last 2)</a:t>
            </a:r>
          </a:p>
        </p:txBody>
      </p:sp>
    </p:spTree>
    <p:extLst>
      <p:ext uri="{BB962C8B-B14F-4D97-AF65-F5344CB8AC3E}">
        <p14:creationId xmlns:p14="http://schemas.microsoft.com/office/powerpoint/2010/main" val="671474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Shape 921"/>
          <p:cNvSpPr>
            <a:spLocks noGrp="1" noRot="1" noChangeAspect="1"/>
          </p:cNvSpPr>
          <p:nvPr>
            <p:ph type="sldImg"/>
          </p:nvPr>
        </p:nvSpPr>
        <p:spPr>
          <a:prstGeom prst="rect">
            <a:avLst/>
          </a:prstGeom>
        </p:spPr>
        <p:txBody>
          <a:bodyPr/>
          <a:lstStyle/>
          <a:p>
            <a:endParaRPr/>
          </a:p>
        </p:txBody>
      </p:sp>
      <p:sp>
        <p:nvSpPr>
          <p:cNvPr id="922" name="Shape 922"/>
          <p:cNvSpPr>
            <a:spLocks noGrp="1"/>
          </p:cNvSpPr>
          <p:nvPr>
            <p:ph type="body" sz="quarter" idx="1"/>
          </p:nvPr>
        </p:nvSpPr>
        <p:spPr>
          <a:prstGeom prst="rect">
            <a:avLst/>
          </a:prstGeom>
        </p:spPr>
        <p:txBody>
          <a:bodyPr/>
          <a:lstStyle/>
          <a:p>
            <a:r>
              <a:t>We’ll look at these both in a bit more detail</a:t>
            </a:r>
          </a:p>
          <a:p>
            <a:endParaRPr/>
          </a:p>
          <a:p>
            <a:r>
              <a:t>CV - like the question I asked about preventing the Deepwater Horizon disaster in our first lecture together.</a:t>
            </a:r>
          </a:p>
        </p:txBody>
      </p:sp>
    </p:spTree>
    <p:extLst>
      <p:ext uri="{BB962C8B-B14F-4D97-AF65-F5344CB8AC3E}">
        <p14:creationId xmlns:p14="http://schemas.microsoft.com/office/powerpoint/2010/main" val="3713513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Shape 1090"/>
          <p:cNvSpPr>
            <a:spLocks noGrp="1" noRot="1" noChangeAspect="1"/>
          </p:cNvSpPr>
          <p:nvPr>
            <p:ph type="sldImg"/>
          </p:nvPr>
        </p:nvSpPr>
        <p:spPr>
          <a:prstGeom prst="rect">
            <a:avLst/>
          </a:prstGeom>
        </p:spPr>
        <p:txBody>
          <a:bodyPr/>
          <a:lstStyle/>
          <a:p>
            <a:endParaRPr/>
          </a:p>
        </p:txBody>
      </p:sp>
      <p:sp>
        <p:nvSpPr>
          <p:cNvPr id="1091" name="Shape 1091"/>
          <p:cNvSpPr>
            <a:spLocks noGrp="1"/>
          </p:cNvSpPr>
          <p:nvPr>
            <p:ph type="body" sz="quarter" idx="1"/>
          </p:nvPr>
        </p:nvSpPr>
        <p:spPr>
          <a:prstGeom prst="rect">
            <a:avLst/>
          </a:prstGeom>
        </p:spPr>
        <p:txBody>
          <a:bodyPr/>
          <a:lstStyle/>
          <a:p>
            <a:r>
              <a:t>Outcome?</a:t>
            </a:r>
          </a:p>
          <a:p>
            <a:r>
              <a:t>Weighted to approximate whole of UK</a:t>
            </a:r>
          </a:p>
          <a:p>
            <a:r>
              <a:t>Yearly values, over two years of construction only</a:t>
            </a:r>
          </a:p>
          <a:p>
            <a:endParaRPr/>
          </a:p>
          <a:p>
            <a:r>
              <a:t>Two ways to see this!</a:t>
            </a:r>
          </a:p>
          <a:p>
            <a:endParaRPr/>
          </a:p>
          <a:p>
            <a:r>
              <a:t>1. valuation allows us to assess strength of preference and come to a better decision than a simple poll does</a:t>
            </a:r>
          </a:p>
          <a:p>
            <a:endParaRPr/>
          </a:p>
          <a:p>
            <a:r>
              <a:t>2. valuation is profoundly anti-democratic, and lets a wealthy minority dictate policy for the rest of us</a:t>
            </a:r>
          </a:p>
        </p:txBody>
      </p:sp>
    </p:spTree>
    <p:extLst>
      <p:ext uri="{BB962C8B-B14F-4D97-AF65-F5344CB8AC3E}">
        <p14:creationId xmlns:p14="http://schemas.microsoft.com/office/powerpoint/2010/main" val="118201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Shape 1096"/>
          <p:cNvSpPr>
            <a:spLocks noGrp="1" noRot="1" noChangeAspect="1"/>
          </p:cNvSpPr>
          <p:nvPr>
            <p:ph type="sldImg"/>
          </p:nvPr>
        </p:nvSpPr>
        <p:spPr>
          <a:prstGeom prst="rect">
            <a:avLst/>
          </a:prstGeom>
        </p:spPr>
        <p:txBody>
          <a:bodyPr/>
          <a:lstStyle/>
          <a:p>
            <a:endParaRPr/>
          </a:p>
        </p:txBody>
      </p:sp>
      <p:sp>
        <p:nvSpPr>
          <p:cNvPr id="1097" name="Shape 1097"/>
          <p:cNvSpPr>
            <a:spLocks noGrp="1"/>
          </p:cNvSpPr>
          <p:nvPr>
            <p:ph type="body" sz="quarter" idx="1"/>
          </p:nvPr>
        </p:nvSpPr>
        <p:spPr>
          <a:prstGeom prst="rect">
            <a:avLst/>
          </a:prstGeom>
        </p:spPr>
        <p:txBody>
          <a:bodyPr/>
          <a:lstStyle/>
          <a:p>
            <a:r>
              <a:t>col 2: present value over 2 years at 6% discount rate (??)</a:t>
            </a:r>
          </a:p>
          <a:p>
            <a:endParaRPr/>
          </a:p>
          <a:p>
            <a:r>
              <a:t>Pushes CBA to net benefit: worth doing. Govt announced would be built.</a:t>
            </a:r>
          </a:p>
          <a:p>
            <a:endParaRPr/>
          </a:p>
          <a:p>
            <a:r>
              <a:t>But still not done. Disputes over bored vs cut-and-cover tunnel. Plans abandoned.</a:t>
            </a:r>
          </a:p>
        </p:txBody>
      </p:sp>
    </p:spTree>
    <p:extLst>
      <p:ext uri="{BB962C8B-B14F-4D97-AF65-F5344CB8AC3E}">
        <p14:creationId xmlns:p14="http://schemas.microsoft.com/office/powerpoint/2010/main" val="166491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r>
              <a:t>Face validity = look at study design and exercise common sense. Correct, credible scenario; not too many protests or non-responses; representative; sensitivity to outliers; etc.</a:t>
            </a:r>
          </a:p>
          <a:p>
            <a:endParaRPr/>
          </a:p>
          <a:p>
            <a:r>
              <a:t>Criterion = compared to some gold standard, such as actual market prices. Generally not available, which is why we’re doing CV.</a:t>
            </a:r>
          </a:p>
          <a:p>
            <a:endParaRPr/>
          </a:p>
          <a:p>
            <a:r>
              <a:t>Convergent = other valuation method (RP, SWB). CV results on average </a:t>
            </a:r>
            <a:r>
              <a:rPr b="1"/>
              <a:t>lower</a:t>
            </a:r>
            <a:r>
              <a:t> than RP (odd, given TEV + other concerns).</a:t>
            </a:r>
          </a:p>
          <a:p>
            <a:endParaRPr/>
          </a:p>
          <a:p>
            <a:r>
              <a:t>Theory: e.g. price coeff negative, WTP falls with distance, increases with income and qty of good, etc.</a:t>
            </a:r>
          </a:p>
          <a:p>
            <a:endParaRPr/>
          </a:p>
          <a:p>
            <a:r>
              <a:t>Test-retest reliability: few studies check, generally OK, but not always.</a:t>
            </a:r>
          </a:p>
        </p:txBody>
      </p:sp>
    </p:spTree>
    <p:extLst>
      <p:ext uri="{BB962C8B-B14F-4D97-AF65-F5344CB8AC3E}">
        <p14:creationId xmlns:p14="http://schemas.microsoft.com/office/powerpoint/2010/main" val="2999954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p>
            <a:r>
              <a:t>Not going to have to pay, so don’t think same way: no budget constraint, and no substitute considerations.</a:t>
            </a:r>
          </a:p>
        </p:txBody>
      </p:sp>
    </p:spTree>
    <p:extLst>
      <p:ext uri="{BB962C8B-B14F-4D97-AF65-F5344CB8AC3E}">
        <p14:creationId xmlns:p14="http://schemas.microsoft.com/office/powerpoint/2010/main" val="1250097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Shape 1024"/>
          <p:cNvSpPr>
            <a:spLocks noGrp="1" noRot="1" noChangeAspect="1"/>
          </p:cNvSpPr>
          <p:nvPr>
            <p:ph type="sldImg"/>
          </p:nvPr>
        </p:nvSpPr>
        <p:spPr>
          <a:prstGeom prst="rect">
            <a:avLst/>
          </a:prstGeom>
        </p:spPr>
        <p:txBody>
          <a:bodyPr/>
          <a:lstStyle/>
          <a:p>
            <a:endParaRPr/>
          </a:p>
        </p:txBody>
      </p:sp>
      <p:sp>
        <p:nvSpPr>
          <p:cNvPr id="1025" name="Shape 1025"/>
          <p:cNvSpPr>
            <a:spLocks noGrp="1"/>
          </p:cNvSpPr>
          <p:nvPr>
            <p:ph type="body" sz="quarter" idx="1"/>
          </p:nvPr>
        </p:nvSpPr>
        <p:spPr>
          <a:prstGeom prst="rect">
            <a:avLst/>
          </a:prstGeom>
        </p:spPr>
        <p:txBody>
          <a:bodyPr/>
          <a:lstStyle/>
          <a:p>
            <a:r>
              <a:t>Also: compare with other valuation techniques</a:t>
            </a:r>
          </a:p>
          <a:p>
            <a:endParaRPr/>
          </a:p>
          <a:p>
            <a:r>
              <a:t>Cheap talk: imagine this were a real situation and think hard about your budget; don’t just say you’d pay to make you feel good about yourself.</a:t>
            </a:r>
          </a:p>
        </p:txBody>
      </p:sp>
    </p:spTree>
    <p:extLst>
      <p:ext uri="{BB962C8B-B14F-4D97-AF65-F5344CB8AC3E}">
        <p14:creationId xmlns:p14="http://schemas.microsoft.com/office/powerpoint/2010/main" val="428592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Shape 1032"/>
          <p:cNvSpPr>
            <a:spLocks noGrp="1" noRot="1" noChangeAspect="1"/>
          </p:cNvSpPr>
          <p:nvPr>
            <p:ph type="sldImg"/>
          </p:nvPr>
        </p:nvSpPr>
        <p:spPr>
          <a:prstGeom prst="rect">
            <a:avLst/>
          </a:prstGeom>
        </p:spPr>
        <p:txBody>
          <a:bodyPr/>
          <a:lstStyle/>
          <a:p>
            <a:endParaRPr/>
          </a:p>
        </p:txBody>
      </p:sp>
      <p:sp>
        <p:nvSpPr>
          <p:cNvPr id="1033" name="Shape 1033"/>
          <p:cNvSpPr>
            <a:spLocks noGrp="1"/>
          </p:cNvSpPr>
          <p:nvPr>
            <p:ph type="body" sz="quarter" idx="1"/>
          </p:nvPr>
        </p:nvSpPr>
        <p:spPr>
          <a:prstGeom prst="rect">
            <a:avLst/>
          </a:prstGeom>
        </p:spPr>
        <p:txBody>
          <a:bodyPr/>
          <a:lstStyle/>
          <a:p>
            <a:r>
              <a:t>[1 slide, but important!]</a:t>
            </a:r>
          </a:p>
          <a:p>
            <a:endParaRPr/>
          </a:p>
          <a:p>
            <a:r>
              <a:t>Protests: identify &amp; exclude (if not too numerous). E.g. don’t believe scenario. E.g. Nature not for sale.</a:t>
            </a:r>
          </a:p>
          <a:p>
            <a:endParaRPr/>
          </a:p>
          <a:p>
            <a:r>
              <a:t>WTP/WTA disparity — mentioned earlier.</a:t>
            </a:r>
          </a:p>
          <a:p>
            <a:endParaRPr/>
          </a:p>
          <a:p>
            <a:r>
              <a:t>Strategic bias: stated WTP to be used to set own tax liability! DC theoretically immune. Not clear that respondents know this, though!</a:t>
            </a:r>
          </a:p>
          <a:p>
            <a:endParaRPr/>
          </a:p>
          <a:p>
            <a:r>
              <a:t>Part-whole: e.g save a species vs save all species. 100ha vs 500ha of wetland. Temporal: annual WTP = one-off.</a:t>
            </a:r>
          </a:p>
          <a:p>
            <a:endParaRPr/>
          </a:p>
          <a:p>
            <a:r>
              <a:t>Information: e.g. don’t know enough about ecosystem functions. e.g. WTP to save 1T carbon!</a:t>
            </a:r>
          </a:p>
          <a:p>
            <a:endParaRPr/>
          </a:p>
          <a:p>
            <a:r>
              <a:t>(Paul Dolan at Treasury: tell me what value you have in mind and I’ll do you a stated preference study to come up with it.)</a:t>
            </a:r>
          </a:p>
        </p:txBody>
      </p:sp>
    </p:spTree>
    <p:extLst>
      <p:ext uri="{BB962C8B-B14F-4D97-AF65-F5344CB8AC3E}">
        <p14:creationId xmlns:p14="http://schemas.microsoft.com/office/powerpoint/2010/main" val="1676246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Shape 1103"/>
          <p:cNvSpPr>
            <a:spLocks noGrp="1" noRot="1" noChangeAspect="1"/>
          </p:cNvSpPr>
          <p:nvPr>
            <p:ph type="sldImg"/>
          </p:nvPr>
        </p:nvSpPr>
        <p:spPr>
          <a:prstGeom prst="rect">
            <a:avLst/>
          </a:prstGeom>
        </p:spPr>
        <p:txBody>
          <a:bodyPr/>
          <a:lstStyle/>
          <a:p>
            <a:endParaRPr/>
          </a:p>
        </p:txBody>
      </p:sp>
      <p:sp>
        <p:nvSpPr>
          <p:cNvPr id="1104" name="Shape 1104"/>
          <p:cNvSpPr>
            <a:spLocks noGrp="1"/>
          </p:cNvSpPr>
          <p:nvPr>
            <p:ph type="body" sz="quarter" idx="1"/>
          </p:nvPr>
        </p:nvSpPr>
        <p:spPr>
          <a:prstGeom prst="rect">
            <a:avLst/>
          </a:prstGeom>
        </p:spPr>
        <p:txBody>
          <a:bodyPr/>
          <a:lstStyle/>
          <a:p>
            <a:r>
              <a:t>1 -- like hedonic pricing studies</a:t>
            </a:r>
          </a:p>
        </p:txBody>
      </p:sp>
    </p:spTree>
    <p:extLst>
      <p:ext uri="{BB962C8B-B14F-4D97-AF65-F5344CB8AC3E}">
        <p14:creationId xmlns:p14="http://schemas.microsoft.com/office/powerpoint/2010/main" val="3308124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Shape 1107"/>
          <p:cNvSpPr>
            <a:spLocks noGrp="1" noRot="1" noChangeAspect="1"/>
          </p:cNvSpPr>
          <p:nvPr>
            <p:ph type="sldImg"/>
          </p:nvPr>
        </p:nvSpPr>
        <p:spPr>
          <a:prstGeom prst="rect">
            <a:avLst/>
          </a:prstGeom>
        </p:spPr>
        <p:txBody>
          <a:bodyPr/>
          <a:lstStyle/>
          <a:p>
            <a:endParaRPr/>
          </a:p>
        </p:txBody>
      </p:sp>
      <p:sp>
        <p:nvSpPr>
          <p:cNvPr id="1108" name="Shape 1108"/>
          <p:cNvSpPr>
            <a:spLocks noGrp="1"/>
          </p:cNvSpPr>
          <p:nvPr>
            <p:ph type="body" sz="quarter" idx="1"/>
          </p:nvPr>
        </p:nvSpPr>
        <p:spPr>
          <a:prstGeom prst="rect">
            <a:avLst/>
          </a:prstGeom>
        </p:spPr>
        <p:txBody>
          <a:bodyPr/>
          <a:lstStyle/>
          <a:p>
            <a:r>
              <a:t>This is a market research CE.</a:t>
            </a:r>
          </a:p>
          <a:p>
            <a:endParaRPr/>
          </a:p>
          <a:p>
            <a:r>
              <a:t>Mimics the sort of market situation that’s supposed to make us familiar with CEs.</a:t>
            </a:r>
          </a:p>
        </p:txBody>
      </p:sp>
    </p:spTree>
    <p:extLst>
      <p:ext uri="{BB962C8B-B14F-4D97-AF65-F5344CB8AC3E}">
        <p14:creationId xmlns:p14="http://schemas.microsoft.com/office/powerpoint/2010/main" val="2151354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Shape 1111"/>
          <p:cNvSpPr>
            <a:spLocks noGrp="1" noRot="1" noChangeAspect="1"/>
          </p:cNvSpPr>
          <p:nvPr>
            <p:ph type="sldImg"/>
          </p:nvPr>
        </p:nvSpPr>
        <p:spPr>
          <a:prstGeom prst="rect">
            <a:avLst/>
          </a:prstGeom>
        </p:spPr>
        <p:txBody>
          <a:bodyPr/>
          <a:lstStyle/>
          <a:p>
            <a:endParaRPr/>
          </a:p>
        </p:txBody>
      </p:sp>
      <p:sp>
        <p:nvSpPr>
          <p:cNvPr id="1112" name="Shape 1112"/>
          <p:cNvSpPr>
            <a:spLocks noGrp="1"/>
          </p:cNvSpPr>
          <p:nvPr>
            <p:ph type="body" sz="quarter" idx="1"/>
          </p:nvPr>
        </p:nvSpPr>
        <p:spPr>
          <a:prstGeom prst="rect">
            <a:avLst/>
          </a:prstGeom>
        </p:spPr>
        <p:txBody>
          <a:bodyPr/>
          <a:lstStyle/>
          <a:p>
            <a:r>
              <a:t>Environmental example, 4 options. Which would you choose? 30s to decide.</a:t>
            </a:r>
          </a:p>
          <a:p>
            <a:endParaRPr/>
          </a:p>
          <a:p>
            <a:r>
              <a:t>… </a:t>
            </a:r>
          </a:p>
          <a:p>
            <a:endParaRPr/>
          </a:p>
          <a:p>
            <a:r>
              <a:t>Wave (hands up) … etc … </a:t>
            </a:r>
          </a:p>
        </p:txBody>
      </p:sp>
    </p:spTree>
    <p:extLst>
      <p:ext uri="{BB962C8B-B14F-4D97-AF65-F5344CB8AC3E}">
        <p14:creationId xmlns:p14="http://schemas.microsoft.com/office/powerpoint/2010/main" val="1399410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noRot="1" noChangeAspect="1"/>
          </p:cNvSpPr>
          <p:nvPr>
            <p:ph type="sldImg"/>
          </p:nvPr>
        </p:nvSpPr>
        <p:spPr>
          <a:prstGeom prst="rect">
            <a:avLst/>
          </a:prstGeom>
        </p:spPr>
        <p:txBody>
          <a:bodyPr/>
          <a:lstStyle/>
          <a:p>
            <a:endParaRPr/>
          </a:p>
        </p:txBody>
      </p:sp>
      <p:sp>
        <p:nvSpPr>
          <p:cNvPr id="1116" name="Shape 1116"/>
          <p:cNvSpPr>
            <a:spLocks noGrp="1"/>
          </p:cNvSpPr>
          <p:nvPr>
            <p:ph type="body" sz="quarter" idx="1"/>
          </p:nvPr>
        </p:nvSpPr>
        <p:spPr>
          <a:prstGeom prst="rect">
            <a:avLst/>
          </a:prstGeom>
        </p:spPr>
        <p:txBody>
          <a:bodyPr/>
          <a:lstStyle/>
          <a:p>
            <a:r>
              <a:t>Attributes vary between cards. In this study, 6 cards per respondent.</a:t>
            </a:r>
          </a:p>
        </p:txBody>
      </p:sp>
    </p:spTree>
    <p:extLst>
      <p:ext uri="{BB962C8B-B14F-4D97-AF65-F5344CB8AC3E}">
        <p14:creationId xmlns:p14="http://schemas.microsoft.com/office/powerpoint/2010/main" val="18239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Shape 926"/>
          <p:cNvSpPr>
            <a:spLocks noGrp="1" noRot="1" noChangeAspect="1"/>
          </p:cNvSpPr>
          <p:nvPr>
            <p:ph type="sldImg"/>
          </p:nvPr>
        </p:nvSpPr>
        <p:spPr>
          <a:prstGeom prst="rect">
            <a:avLst/>
          </a:prstGeom>
        </p:spPr>
        <p:txBody>
          <a:bodyPr/>
          <a:lstStyle/>
          <a:p>
            <a:endParaRPr/>
          </a:p>
        </p:txBody>
      </p:sp>
      <p:sp>
        <p:nvSpPr>
          <p:cNvPr id="927" name="Shape 927"/>
          <p:cNvSpPr>
            <a:spLocks noGrp="1"/>
          </p:cNvSpPr>
          <p:nvPr>
            <p:ph type="body" sz="quarter" idx="1"/>
          </p:nvPr>
        </p:nvSpPr>
        <p:spPr>
          <a:prstGeom prst="rect">
            <a:avLst/>
          </a:prstGeom>
        </p:spPr>
        <p:txBody>
          <a:bodyPr/>
          <a:lstStyle/>
          <a:p>
            <a:r>
              <a:t>Explore reasons e.g. </a:t>
            </a:r>
            <a:r>
              <a:rPr b="1"/>
              <a:t>Why</a:t>
            </a:r>
            <a:r>
              <a:t> are people WTP for cleaner air? Cleaning bills? Aesthetics? Health?</a:t>
            </a:r>
          </a:p>
          <a:p>
            <a:endParaRPr/>
          </a:p>
          <a:p>
            <a:r>
              <a:t>Great strengths.</a:t>
            </a:r>
          </a:p>
        </p:txBody>
      </p:sp>
    </p:spTree>
    <p:extLst>
      <p:ext uri="{BB962C8B-B14F-4D97-AF65-F5344CB8AC3E}">
        <p14:creationId xmlns:p14="http://schemas.microsoft.com/office/powerpoint/2010/main" val="506291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Shape 1136"/>
          <p:cNvSpPr>
            <a:spLocks noGrp="1" noRot="1" noChangeAspect="1"/>
          </p:cNvSpPr>
          <p:nvPr>
            <p:ph type="sldImg"/>
          </p:nvPr>
        </p:nvSpPr>
        <p:spPr>
          <a:prstGeom prst="rect">
            <a:avLst/>
          </a:prstGeom>
        </p:spPr>
        <p:txBody>
          <a:bodyPr/>
          <a:lstStyle/>
          <a:p>
            <a:endParaRPr/>
          </a:p>
        </p:txBody>
      </p:sp>
      <p:sp>
        <p:nvSpPr>
          <p:cNvPr id="1137" name="Shape 1137"/>
          <p:cNvSpPr>
            <a:spLocks noGrp="1"/>
          </p:cNvSpPr>
          <p:nvPr>
            <p:ph type="body" sz="quarter" idx="1"/>
          </p:nvPr>
        </p:nvSpPr>
        <p:spPr>
          <a:prstGeom prst="rect">
            <a:avLst/>
          </a:prstGeom>
        </p:spPr>
        <p:txBody>
          <a:bodyPr/>
          <a:lstStyle/>
          <a:p>
            <a:r>
              <a:t>Terminology</a:t>
            </a:r>
          </a:p>
          <a:p>
            <a:endParaRPr/>
          </a:p>
          <a:p>
            <a:r>
              <a:t>Each </a:t>
            </a:r>
            <a:r>
              <a:rPr b="1"/>
              <a:t>choice set</a:t>
            </a:r>
            <a:r>
              <a:t> is presented on a </a:t>
            </a:r>
            <a:r>
              <a:rPr b="1"/>
              <a:t>choice card.</a:t>
            </a:r>
          </a:p>
          <a:p>
            <a:endParaRPr b="1"/>
          </a:p>
          <a:p>
            <a:r>
              <a:t>On each card, you have several </a:t>
            </a:r>
            <a:r>
              <a:rPr b="1"/>
              <a:t>options </a:t>
            </a:r>
            <a:r>
              <a:t>which</a:t>
            </a:r>
            <a:r>
              <a:rPr b="1"/>
              <a:t> </a:t>
            </a:r>
            <a:r>
              <a:t>vary in the</a:t>
            </a:r>
            <a:r>
              <a:rPr b="1"/>
              <a:t> levels </a:t>
            </a:r>
            <a:r>
              <a:t>of</a:t>
            </a:r>
            <a:r>
              <a:rPr b="1"/>
              <a:t> attributes</a:t>
            </a:r>
          </a:p>
          <a:p>
            <a:endParaRPr b="1"/>
          </a:p>
          <a:p>
            <a:r>
              <a:t>For compatibility with welfare theory, a status quo option must be available: nothing done, no cost.</a:t>
            </a:r>
          </a:p>
          <a:p>
            <a:endParaRPr/>
          </a:p>
          <a:p>
            <a:r>
              <a:t>Some attributes may have a prior expectation on whether +ve/-ve (e.g. price, wildlife). Others may not (e.g. location).</a:t>
            </a:r>
          </a:p>
          <a:p>
            <a:endParaRPr/>
          </a:p>
          <a:p>
            <a:endParaRPr/>
          </a:p>
          <a:p>
            <a:r>
              <a:t>From a study carried out by a PhD student at Stirling.</a:t>
            </a:r>
          </a:p>
        </p:txBody>
      </p:sp>
    </p:spTree>
    <p:extLst>
      <p:ext uri="{BB962C8B-B14F-4D97-AF65-F5344CB8AC3E}">
        <p14:creationId xmlns:p14="http://schemas.microsoft.com/office/powerpoint/2010/main" val="3661112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Shape 1147"/>
          <p:cNvSpPr>
            <a:spLocks noGrp="1" noRot="1" noChangeAspect="1"/>
          </p:cNvSpPr>
          <p:nvPr>
            <p:ph type="sldImg"/>
          </p:nvPr>
        </p:nvSpPr>
        <p:spPr>
          <a:prstGeom prst="rect">
            <a:avLst/>
          </a:prstGeom>
        </p:spPr>
        <p:txBody>
          <a:bodyPr/>
          <a:lstStyle/>
          <a:p>
            <a:endParaRPr/>
          </a:p>
        </p:txBody>
      </p:sp>
      <p:sp>
        <p:nvSpPr>
          <p:cNvPr id="1148" name="Shape 1148"/>
          <p:cNvSpPr>
            <a:spLocks noGrp="1"/>
          </p:cNvSpPr>
          <p:nvPr>
            <p:ph type="body" sz="quarter" idx="1"/>
          </p:nvPr>
        </p:nvSpPr>
        <p:spPr>
          <a:prstGeom prst="rect">
            <a:avLst/>
          </a:prstGeom>
        </p:spPr>
        <p:txBody>
          <a:bodyPr/>
          <a:lstStyle/>
          <a:p>
            <a:r>
              <a:t>one attribute — e.g. ‘the environmentally friendly choice’ or the cheapest</a:t>
            </a:r>
          </a:p>
          <a:p>
            <a:endParaRPr/>
          </a:p>
          <a:p>
            <a:r>
              <a:t>Didn’t I just say it was easier because more familiar?!</a:t>
            </a:r>
          </a:p>
          <a:p>
            <a:endParaRPr/>
          </a:p>
          <a:p>
            <a:r>
              <a:t>If difficult, generally researchers’ fault! Getting greedy and asking about too many attributes and/or presenting too many cards.</a:t>
            </a:r>
          </a:p>
          <a:p>
            <a:endParaRPr/>
          </a:p>
        </p:txBody>
      </p:sp>
    </p:spTree>
    <p:extLst>
      <p:ext uri="{BB962C8B-B14F-4D97-AF65-F5344CB8AC3E}">
        <p14:creationId xmlns:p14="http://schemas.microsoft.com/office/powerpoint/2010/main" val="2111352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Shape 1190"/>
          <p:cNvSpPr>
            <a:spLocks noGrp="1" noRot="1" noChangeAspect="1"/>
          </p:cNvSpPr>
          <p:nvPr>
            <p:ph type="sldImg"/>
          </p:nvPr>
        </p:nvSpPr>
        <p:spPr>
          <a:prstGeom prst="rect">
            <a:avLst/>
          </a:prstGeom>
        </p:spPr>
        <p:txBody>
          <a:bodyPr/>
          <a:lstStyle/>
          <a:p>
            <a:endParaRPr/>
          </a:p>
        </p:txBody>
      </p:sp>
      <p:sp>
        <p:nvSpPr>
          <p:cNvPr id="1191" name="Shape 1191"/>
          <p:cNvSpPr>
            <a:spLocks noGrp="1"/>
          </p:cNvSpPr>
          <p:nvPr>
            <p:ph type="body" sz="quarter" idx="1"/>
          </p:nvPr>
        </p:nvSpPr>
        <p:spPr>
          <a:prstGeom prst="rect">
            <a:avLst/>
          </a:prstGeom>
        </p:spPr>
        <p:txBody>
          <a:bodyPr/>
          <a:lstStyle/>
          <a:p>
            <a:r>
              <a:t>A study of mine, plus colleagues, published in Energy Policy.</a:t>
            </a:r>
          </a:p>
          <a:p>
            <a:endParaRPr/>
          </a:p>
          <a:p>
            <a:r>
              <a:t>Not a classic study in env econ — actually more like a market research study. Because although carbon reductions are a public good, offsets are sold in private transactions to consumers.</a:t>
            </a:r>
          </a:p>
          <a:p>
            <a:endParaRPr/>
          </a:p>
          <a:p>
            <a:r>
              <a:t>Looking at impacts of co-benefits and certification on consumers’ WTP for carbon offsets when flying.</a:t>
            </a:r>
          </a:p>
          <a:p>
            <a:endParaRPr/>
          </a:p>
          <a:p>
            <a:r>
              <a:t>Actually in two parts… </a:t>
            </a:r>
          </a:p>
        </p:txBody>
      </p:sp>
    </p:spTree>
    <p:extLst>
      <p:ext uri="{BB962C8B-B14F-4D97-AF65-F5344CB8AC3E}">
        <p14:creationId xmlns:p14="http://schemas.microsoft.com/office/powerpoint/2010/main" val="4100680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noRot="1" noChangeAspect="1"/>
          </p:cNvSpPr>
          <p:nvPr>
            <p:ph type="sldImg"/>
          </p:nvPr>
        </p:nvSpPr>
        <p:spPr>
          <a:prstGeom prst="rect">
            <a:avLst/>
          </a:prstGeom>
        </p:spPr>
        <p:txBody>
          <a:bodyPr/>
          <a:lstStyle/>
          <a:p>
            <a:endParaRPr/>
          </a:p>
        </p:txBody>
      </p:sp>
      <p:sp>
        <p:nvSpPr>
          <p:cNvPr id="1200" name="Shape 1200"/>
          <p:cNvSpPr>
            <a:spLocks noGrp="1"/>
          </p:cNvSpPr>
          <p:nvPr>
            <p:ph type="body" sz="quarter" idx="1"/>
          </p:nvPr>
        </p:nvSpPr>
        <p:spPr>
          <a:prstGeom prst="rect">
            <a:avLst/>
          </a:prstGeom>
        </p:spPr>
        <p:txBody>
          <a:bodyPr/>
          <a:lstStyle/>
          <a:p>
            <a:r>
              <a:t>CE consisted of 6 cards like this one.</a:t>
            </a:r>
          </a:p>
          <a:p>
            <a:r>
              <a:t>To estimate WTP for offsets and co-benefits, and certification.</a:t>
            </a:r>
          </a:p>
          <a:p>
            <a:endParaRPr/>
          </a:p>
          <a:p>
            <a:r>
              <a:rPr b="1"/>
              <a:t>Levels:</a:t>
            </a:r>
          </a:p>
          <a:p>
            <a:r>
              <a:t>Co-benefits: one of the 3 mentioned earlier, or none — these explained to respondents in more detail</a:t>
            </a:r>
          </a:p>
          <a:p>
            <a:r>
              <a:t>Certification: yes or no</a:t>
            </a:r>
          </a:p>
          <a:p>
            <a:r>
              <a:t>Price: same levels as on last slide, £4 - £20</a:t>
            </a:r>
          </a:p>
        </p:txBody>
      </p:sp>
    </p:spTree>
    <p:extLst>
      <p:ext uri="{BB962C8B-B14F-4D97-AF65-F5344CB8AC3E}">
        <p14:creationId xmlns:p14="http://schemas.microsoft.com/office/powerpoint/2010/main" val="4252032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Shape 1206"/>
          <p:cNvSpPr>
            <a:spLocks noGrp="1" noRot="1" noChangeAspect="1"/>
          </p:cNvSpPr>
          <p:nvPr>
            <p:ph type="sldImg"/>
          </p:nvPr>
        </p:nvSpPr>
        <p:spPr>
          <a:prstGeom prst="rect">
            <a:avLst/>
          </a:prstGeom>
        </p:spPr>
        <p:txBody>
          <a:bodyPr/>
          <a:lstStyle/>
          <a:p>
            <a:endParaRPr/>
          </a:p>
        </p:txBody>
      </p:sp>
      <p:sp>
        <p:nvSpPr>
          <p:cNvPr id="1207" name="Shape 1207"/>
          <p:cNvSpPr>
            <a:spLocks noGrp="1"/>
          </p:cNvSpPr>
          <p:nvPr>
            <p:ph type="body" sz="quarter" idx="1"/>
          </p:nvPr>
        </p:nvSpPr>
        <p:spPr>
          <a:prstGeom prst="rect">
            <a:avLst/>
          </a:prstGeom>
        </p:spPr>
        <p:txBody>
          <a:bodyPr/>
          <a:lstStyle/>
          <a:p>
            <a:r>
              <a:t>V high std dev on offset WTP … </a:t>
            </a:r>
          </a:p>
        </p:txBody>
      </p:sp>
    </p:spTree>
    <p:extLst>
      <p:ext uri="{BB962C8B-B14F-4D97-AF65-F5344CB8AC3E}">
        <p14:creationId xmlns:p14="http://schemas.microsoft.com/office/powerpoint/2010/main" val="3465328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 name="Shape 1215"/>
          <p:cNvSpPr>
            <a:spLocks noGrp="1" noRot="1" noChangeAspect="1"/>
          </p:cNvSpPr>
          <p:nvPr>
            <p:ph type="sldImg"/>
          </p:nvPr>
        </p:nvSpPr>
        <p:spPr>
          <a:prstGeom prst="rect">
            <a:avLst/>
          </a:prstGeom>
        </p:spPr>
        <p:txBody>
          <a:bodyPr/>
          <a:lstStyle/>
          <a:p>
            <a:endParaRPr/>
          </a:p>
        </p:txBody>
      </p:sp>
      <p:sp>
        <p:nvSpPr>
          <p:cNvPr id="1216" name="Shape 1216"/>
          <p:cNvSpPr>
            <a:spLocks noGrp="1"/>
          </p:cNvSpPr>
          <p:nvPr>
            <p:ph type="body" sz="quarter" idx="1"/>
          </p:nvPr>
        </p:nvSpPr>
        <p:spPr>
          <a:prstGeom prst="rect">
            <a:avLst/>
          </a:prstGeom>
        </p:spPr>
        <p:txBody>
          <a:bodyPr/>
          <a:lstStyle/>
          <a:p>
            <a:r>
              <a:t>… which we also saw in the </a:t>
            </a:r>
            <a:r>
              <a:rPr b="1"/>
              <a:t>text comments</a:t>
            </a:r>
            <a:r>
              <a:t> left by over one third of our respondents.</a:t>
            </a:r>
          </a:p>
          <a:p>
            <a:endParaRPr/>
          </a:p>
          <a:p>
            <a:r>
              <a:t>On the one hand…</a:t>
            </a:r>
          </a:p>
          <a:p>
            <a:r>
              <a:t>… and on the other … </a:t>
            </a:r>
          </a:p>
        </p:txBody>
      </p:sp>
    </p:spTree>
    <p:extLst>
      <p:ext uri="{BB962C8B-B14F-4D97-AF65-F5344CB8AC3E}">
        <p14:creationId xmlns:p14="http://schemas.microsoft.com/office/powerpoint/2010/main" val="150366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2630834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Shape 765"/>
          <p:cNvSpPr>
            <a:spLocks noGrp="1" noRot="1" noChangeAspect="1"/>
          </p:cNvSpPr>
          <p:nvPr>
            <p:ph type="sldImg"/>
          </p:nvPr>
        </p:nvSpPr>
        <p:spPr>
          <a:prstGeom prst="rect">
            <a:avLst/>
          </a:prstGeom>
        </p:spPr>
        <p:txBody>
          <a:bodyPr/>
          <a:lstStyle/>
          <a:p>
            <a:endParaRPr/>
          </a:p>
        </p:txBody>
      </p:sp>
      <p:sp>
        <p:nvSpPr>
          <p:cNvPr id="766" name="Shape 766"/>
          <p:cNvSpPr>
            <a:spLocks noGrp="1"/>
          </p:cNvSpPr>
          <p:nvPr>
            <p:ph type="body" sz="quarter" idx="1"/>
          </p:nvPr>
        </p:nvSpPr>
        <p:spPr>
          <a:prstGeom prst="rect">
            <a:avLst/>
          </a:prstGeom>
        </p:spPr>
        <p:txBody>
          <a:bodyPr/>
          <a:lstStyle/>
          <a:p>
            <a:r>
              <a:t>For example. </a:t>
            </a:r>
          </a:p>
          <a:p>
            <a:r>
              <a:t>Let’s say an individual starts out with an income of y0, and enjoys environmental quality of e0.</a:t>
            </a:r>
          </a:p>
          <a:p>
            <a:endParaRPr/>
          </a:p>
          <a:p>
            <a:r>
              <a:t>This puts her on the indifference curve u0. Any combination of y and e along this line provides her with equal utility.</a:t>
            </a:r>
          </a:p>
          <a:p>
            <a:endParaRPr/>
          </a:p>
          <a:p>
            <a:r>
              <a:t>Now let’s say we want to know the value to her of an improvement in the environmental good up to e1. With more of the environmental good, she needs less of the private goods to maintain the same level of utility u0.</a:t>
            </a:r>
          </a:p>
          <a:p>
            <a:endParaRPr/>
          </a:p>
          <a:p>
            <a:r>
              <a:t>And so her maximum WTP is this distance between the dotted lines. If she can obtain e1 for any less than this amount, then she’ll end up better off than she was before. If the cost of obtaining e1 is more than this amount, then she would choose not to pay, if given the choice.</a:t>
            </a:r>
          </a:p>
          <a:p>
            <a:endParaRPr/>
          </a:p>
          <a:p>
            <a:r>
              <a:t>This is max WTP for improvement.</a:t>
            </a:r>
          </a:p>
        </p:txBody>
      </p:sp>
    </p:spTree>
    <p:extLst>
      <p:ext uri="{BB962C8B-B14F-4D97-AF65-F5344CB8AC3E}">
        <p14:creationId xmlns:p14="http://schemas.microsoft.com/office/powerpoint/2010/main" val="723492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a:spLocks noGrp="1" noRot="1" noChangeAspect="1"/>
          </p:cNvSpPr>
          <p:nvPr>
            <p:ph type="sldImg"/>
          </p:nvPr>
        </p:nvSpPr>
        <p:spPr>
          <a:prstGeom prst="rect">
            <a:avLst/>
          </a:prstGeom>
        </p:spPr>
        <p:txBody>
          <a:bodyPr/>
          <a:lstStyle/>
          <a:p>
            <a:endParaRPr/>
          </a:p>
        </p:txBody>
      </p:sp>
      <p:sp>
        <p:nvSpPr>
          <p:cNvPr id="789" name="Shape 789"/>
          <p:cNvSpPr>
            <a:spLocks noGrp="1"/>
          </p:cNvSpPr>
          <p:nvPr>
            <p:ph type="body" sz="quarter" idx="1"/>
          </p:nvPr>
        </p:nvSpPr>
        <p:spPr>
          <a:prstGeom prst="rect">
            <a:avLst/>
          </a:prstGeom>
        </p:spPr>
        <p:txBody>
          <a:bodyPr/>
          <a:lstStyle/>
          <a:p>
            <a:r>
              <a:t>But what if the environmental change is a deterioration rather than an improvement? Then things are a little different.</a:t>
            </a:r>
          </a:p>
          <a:p>
            <a:endParaRPr/>
          </a:p>
          <a:p>
            <a:r>
              <a:t>Imagine the individual </a:t>
            </a:r>
            <a:r>
              <a:rPr b="1"/>
              <a:t>starts</a:t>
            </a:r>
            <a:r>
              <a:t> at e1, with the same income y0. She’s therefore on a higher indifference curve than before.</a:t>
            </a:r>
          </a:p>
          <a:p>
            <a:endParaRPr/>
          </a:p>
          <a:p>
            <a:r>
              <a:t>Now we want to know what amount of compensation the individual would need in order to accept a deterioration, down to e0. We again trace up and across from the indifference curve, and find this amount as the minimum WTA.</a:t>
            </a:r>
          </a:p>
        </p:txBody>
      </p:sp>
    </p:spTree>
    <p:extLst>
      <p:ext uri="{BB962C8B-B14F-4D97-AF65-F5344CB8AC3E}">
        <p14:creationId xmlns:p14="http://schemas.microsoft.com/office/powerpoint/2010/main" val="2263954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31727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r>
              <a:t>Requires complex, large scale surveys, much piloting and refinement, etc.</a:t>
            </a:r>
          </a:p>
          <a:p>
            <a:endParaRPr/>
          </a:p>
          <a:p>
            <a:r>
              <a:t>Not actual behaviour — next slide</a:t>
            </a:r>
          </a:p>
          <a:p>
            <a:r>
              <a:t>Biases — later on this lecture</a:t>
            </a:r>
          </a:p>
        </p:txBody>
      </p:sp>
    </p:spTree>
    <p:extLst>
      <p:ext uri="{BB962C8B-B14F-4D97-AF65-F5344CB8AC3E}">
        <p14:creationId xmlns:p14="http://schemas.microsoft.com/office/powerpoint/2010/main" val="13593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p>
            <a:r>
              <a:t>We can show the equivalent surplus measures with essentially the same diagrams as before.</a:t>
            </a:r>
          </a:p>
          <a:p>
            <a:endParaRPr/>
          </a:p>
          <a:p>
            <a:r>
              <a:t>Max WTP to … </a:t>
            </a:r>
          </a:p>
          <a:p>
            <a:endParaRPr/>
          </a:p>
          <a:p>
            <a:r>
              <a:t>This is the same diagram as for WTP to secure an improvement — but instead of paying to move from e0 to e1, we’re paying to </a:t>
            </a:r>
            <a:r>
              <a:rPr b="1"/>
              <a:t>avoid</a:t>
            </a:r>
            <a:r>
              <a:t> </a:t>
            </a:r>
            <a:r>
              <a:rPr b="1"/>
              <a:t>moving</a:t>
            </a:r>
            <a:r>
              <a:t> from e1 to e0.</a:t>
            </a:r>
          </a:p>
        </p:txBody>
      </p:sp>
    </p:spTree>
    <p:extLst>
      <p:ext uri="{BB962C8B-B14F-4D97-AF65-F5344CB8AC3E}">
        <p14:creationId xmlns:p14="http://schemas.microsoft.com/office/powerpoint/2010/main" val="3668379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Shape 847"/>
          <p:cNvSpPr>
            <a:spLocks noGrp="1" noRot="1" noChangeAspect="1"/>
          </p:cNvSpPr>
          <p:nvPr>
            <p:ph type="sldImg"/>
          </p:nvPr>
        </p:nvSpPr>
        <p:spPr>
          <a:prstGeom prst="rect">
            <a:avLst/>
          </a:prstGeom>
        </p:spPr>
        <p:txBody>
          <a:bodyPr/>
          <a:lstStyle/>
          <a:p>
            <a:endParaRPr/>
          </a:p>
        </p:txBody>
      </p:sp>
      <p:sp>
        <p:nvSpPr>
          <p:cNvPr id="848" name="Shape 848"/>
          <p:cNvSpPr>
            <a:spLocks noGrp="1"/>
          </p:cNvSpPr>
          <p:nvPr>
            <p:ph type="body" sz="quarter" idx="1"/>
          </p:nvPr>
        </p:nvSpPr>
        <p:spPr>
          <a:prstGeom prst="rect">
            <a:avLst/>
          </a:prstGeom>
        </p:spPr>
        <p:txBody>
          <a:bodyPr/>
          <a:lstStyle/>
          <a:p>
            <a:r>
              <a:t>Likewise with WTA.</a:t>
            </a:r>
          </a:p>
          <a:p>
            <a:endParaRPr/>
          </a:p>
          <a:p>
            <a:r>
              <a:t>Instead of being compensated for the move from e1 to e0, the individual is being compensated to</a:t>
            </a:r>
            <a:r>
              <a:rPr b="1"/>
              <a:t> forgo the move</a:t>
            </a:r>
            <a:r>
              <a:t> from e0 to e1.</a:t>
            </a:r>
          </a:p>
        </p:txBody>
      </p:sp>
    </p:spTree>
    <p:extLst>
      <p:ext uri="{BB962C8B-B14F-4D97-AF65-F5344CB8AC3E}">
        <p14:creationId xmlns:p14="http://schemas.microsoft.com/office/powerpoint/2010/main" val="1975607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hape 873"/>
          <p:cNvSpPr>
            <a:spLocks noGrp="1" noRot="1" noChangeAspect="1"/>
          </p:cNvSpPr>
          <p:nvPr>
            <p:ph type="sldImg"/>
          </p:nvPr>
        </p:nvSpPr>
        <p:spPr>
          <a:prstGeom prst="rect">
            <a:avLst/>
          </a:prstGeom>
        </p:spPr>
        <p:txBody>
          <a:bodyPr/>
          <a:lstStyle/>
          <a:p>
            <a:endParaRPr/>
          </a:p>
        </p:txBody>
      </p:sp>
      <p:sp>
        <p:nvSpPr>
          <p:cNvPr id="874" name="Shape 874"/>
          <p:cNvSpPr>
            <a:spLocks noGrp="1"/>
          </p:cNvSpPr>
          <p:nvPr>
            <p:ph type="body" sz="quarter" idx="1"/>
          </p:nvPr>
        </p:nvSpPr>
        <p:spPr>
          <a:prstGeom prst="rect">
            <a:avLst/>
          </a:prstGeom>
        </p:spPr>
        <p:txBody>
          <a:bodyPr/>
          <a:lstStyle/>
          <a:p>
            <a:r>
              <a:t>Here I’ve put all the diagrams together.</a:t>
            </a:r>
          </a:p>
          <a:p>
            <a:r>
              <a:t>What do we notice about WTP and WTA?</a:t>
            </a:r>
          </a:p>
          <a:p>
            <a:endParaRPr/>
          </a:p>
          <a:p>
            <a:r>
              <a:t>WTP and WTA for the </a:t>
            </a:r>
            <a:r>
              <a:rPr b="1"/>
              <a:t>same change</a:t>
            </a:r>
            <a:r>
              <a:t> are</a:t>
            </a:r>
            <a:r>
              <a:rPr b="1"/>
              <a:t> not the same</a:t>
            </a:r>
            <a:r>
              <a:t>. </a:t>
            </a:r>
          </a:p>
          <a:p>
            <a:r>
              <a:t>WTA is somewhat </a:t>
            </a:r>
            <a:r>
              <a:rPr b="1"/>
              <a:t>higher</a:t>
            </a:r>
            <a:r>
              <a:t> than WTP.</a:t>
            </a:r>
          </a:p>
        </p:txBody>
      </p:sp>
    </p:spTree>
    <p:extLst>
      <p:ext uri="{BB962C8B-B14F-4D97-AF65-F5344CB8AC3E}">
        <p14:creationId xmlns:p14="http://schemas.microsoft.com/office/powerpoint/2010/main" val="3188714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hape 878"/>
          <p:cNvSpPr>
            <a:spLocks noGrp="1" noRot="1" noChangeAspect="1"/>
          </p:cNvSpPr>
          <p:nvPr>
            <p:ph type="sldImg"/>
          </p:nvPr>
        </p:nvSpPr>
        <p:spPr>
          <a:prstGeom prst="rect">
            <a:avLst/>
          </a:prstGeom>
        </p:spPr>
        <p:txBody>
          <a:bodyPr/>
          <a:lstStyle/>
          <a:p>
            <a:endParaRPr/>
          </a:p>
        </p:txBody>
      </p:sp>
      <p:sp>
        <p:nvSpPr>
          <p:cNvPr id="879" name="Shape 879"/>
          <p:cNvSpPr>
            <a:spLocks noGrp="1"/>
          </p:cNvSpPr>
          <p:nvPr>
            <p:ph type="body" sz="quarter" idx="1"/>
          </p:nvPr>
        </p:nvSpPr>
        <p:spPr>
          <a:prstGeom prst="rect">
            <a:avLst/>
          </a:prstGeom>
        </p:spPr>
        <p:txBody>
          <a:bodyPr/>
          <a:lstStyle/>
          <a:p>
            <a:r>
              <a:rPr dirty="0"/>
              <a:t>1. Income effect. Assume there’s substantial income elasticity of demand for the environmental good — i.e. people will pay a lot more for it as they get richer. Now if you compensate me by the amount I was WTP, I’m richer… and thus WTP more than you just gave me!</a:t>
            </a:r>
          </a:p>
          <a:p>
            <a:endParaRPr dirty="0"/>
          </a:p>
          <a:p>
            <a:r>
              <a:rPr dirty="0"/>
              <a:t>Income effect can’t sensibly be very large — and hence until the 1990s it was generally thought that WTP and WTA were more or less interchangeable.</a:t>
            </a:r>
          </a:p>
          <a:p>
            <a:endParaRPr dirty="0"/>
          </a:p>
          <a:p>
            <a:r>
              <a:rPr dirty="0"/>
              <a:t>2. Substitution effect. The disparity between WTP and WTA depends on the availability of private substitutes for the environmental good. </a:t>
            </a:r>
          </a:p>
          <a:p>
            <a:endParaRPr dirty="0"/>
          </a:p>
          <a:p>
            <a:r>
              <a:rPr dirty="0"/>
              <a:t>Take clean water as an example. If I have a private well or borehole, as people in rural areas sometimes do, and the groundwater on my property gets contaminated, then I can substitute my previously clean water with a private good, in the form of bottled water. (This may or may not be a perfect substitute …).</a:t>
            </a:r>
          </a:p>
          <a:p>
            <a:endParaRPr dirty="0"/>
          </a:p>
          <a:p>
            <a:r>
              <a:rPr dirty="0"/>
              <a:t>If perfect substitutes are available, then WTP = WTA. (I take the money I receive in compensation, and use it to buy a perfect substitute).</a:t>
            </a:r>
          </a:p>
          <a:p>
            <a:endParaRPr dirty="0"/>
          </a:p>
          <a:p>
            <a:r>
              <a:rPr dirty="0"/>
              <a:t>At the other extreme, if there are </a:t>
            </a:r>
            <a:r>
              <a:rPr b="1" dirty="0"/>
              <a:t>no</a:t>
            </a:r>
            <a:r>
              <a:rPr dirty="0"/>
              <a:t> substitutes at all then WTP and WTA could be very different. Say the environmental change is a massive and fatal escape of </a:t>
            </a:r>
            <a:r>
              <a:rPr dirty="0" err="1"/>
              <a:t>ionising</a:t>
            </a:r>
            <a:r>
              <a:rPr dirty="0"/>
              <a:t> radiation. For an individual, there are basically no good substitutes for one’s own life. So WTP will be more or less everything one has. But that’s finite: between a few thousand and a few million pounds, maybe (depending on wealth and overdraft limit). WTA, by contrast, will be essentially infinite (i.e. there’s no amount of money you’ll be prepared to accept).</a:t>
            </a:r>
          </a:p>
          <a:p>
            <a:endParaRPr dirty="0"/>
          </a:p>
          <a:p>
            <a:r>
              <a:rPr dirty="0"/>
              <a:t>Also, endowment effect (plug for next term!)</a:t>
            </a:r>
          </a:p>
        </p:txBody>
      </p:sp>
    </p:spTree>
    <p:extLst>
      <p:ext uri="{BB962C8B-B14F-4D97-AF65-F5344CB8AC3E}">
        <p14:creationId xmlns:p14="http://schemas.microsoft.com/office/powerpoint/2010/main" val="94886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Shape 883"/>
          <p:cNvSpPr>
            <a:spLocks noGrp="1" noRot="1" noChangeAspect="1"/>
          </p:cNvSpPr>
          <p:nvPr>
            <p:ph type="sldImg"/>
          </p:nvPr>
        </p:nvSpPr>
        <p:spPr>
          <a:prstGeom prst="rect">
            <a:avLst/>
          </a:prstGeom>
        </p:spPr>
        <p:txBody>
          <a:bodyPr/>
          <a:lstStyle/>
          <a:p>
            <a:endParaRPr/>
          </a:p>
        </p:txBody>
      </p:sp>
      <p:sp>
        <p:nvSpPr>
          <p:cNvPr id="884" name="Shape 884"/>
          <p:cNvSpPr>
            <a:spLocks noGrp="1"/>
          </p:cNvSpPr>
          <p:nvPr>
            <p:ph type="body" sz="quarter" idx="1"/>
          </p:nvPr>
        </p:nvSpPr>
        <p:spPr>
          <a:prstGeom prst="rect">
            <a:avLst/>
          </a:prstGeom>
        </p:spPr>
        <p:txBody>
          <a:bodyPr/>
          <a:lstStyle/>
          <a:p>
            <a:r>
              <a:t>On that WTP vs WTP disparity, Richard Thaler has a nice in-class experiment.</a:t>
            </a:r>
          </a:p>
          <a:p>
            <a:endParaRPr/>
          </a:p>
          <a:p>
            <a:r>
              <a:t>…</a:t>
            </a:r>
          </a:p>
          <a:p>
            <a:endParaRPr/>
          </a:p>
          <a:p>
            <a:r>
              <a:t>Your values?</a:t>
            </a:r>
          </a:p>
          <a:p>
            <a:endParaRPr/>
          </a:p>
          <a:p>
            <a:r>
              <a:t>In first case: $800. In second: $100,000.</a:t>
            </a:r>
          </a:p>
        </p:txBody>
      </p:sp>
    </p:spTree>
    <p:extLst>
      <p:ext uri="{BB962C8B-B14F-4D97-AF65-F5344CB8AC3E}">
        <p14:creationId xmlns:p14="http://schemas.microsoft.com/office/powerpoint/2010/main" val="4281566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hape 888"/>
          <p:cNvSpPr>
            <a:spLocks noGrp="1" noRot="1" noChangeAspect="1"/>
          </p:cNvSpPr>
          <p:nvPr>
            <p:ph type="sldImg"/>
          </p:nvPr>
        </p:nvSpPr>
        <p:spPr>
          <a:prstGeom prst="rect">
            <a:avLst/>
          </a:prstGeom>
        </p:spPr>
        <p:txBody>
          <a:bodyPr/>
          <a:lstStyle/>
          <a:p>
            <a:endParaRPr/>
          </a:p>
        </p:txBody>
      </p:sp>
      <p:sp>
        <p:nvSpPr>
          <p:cNvPr id="889" name="Shape 889"/>
          <p:cNvSpPr>
            <a:spLocks noGrp="1"/>
          </p:cNvSpPr>
          <p:nvPr>
            <p:ph type="body" sz="quarter" idx="1"/>
          </p:nvPr>
        </p:nvSpPr>
        <p:spPr>
          <a:prstGeom prst="rect">
            <a:avLst/>
          </a:prstGeom>
        </p:spPr>
        <p:txBody>
          <a:bodyPr/>
          <a:lstStyle/>
          <a:p>
            <a:r>
              <a:t>The question of property rights, and thus of which of WTP and WTA is the appropriate measure, is thus rather important. (Application of what we talked about in lecture 2).</a:t>
            </a:r>
          </a:p>
          <a:p>
            <a:endParaRPr/>
          </a:p>
          <a:p>
            <a:r>
              <a:t>Most studies use WTP, even where WTA is more appropriate. Since we’re normally looking at environmental deterioration, this would be expected to bias CBAs in the direction of too much deterioration.</a:t>
            </a:r>
          </a:p>
          <a:p>
            <a:endParaRPr/>
          </a:p>
          <a:p>
            <a:r>
              <a:t>(For example, when I run HS2 through your garden, or when I build an incinerator in Newhaven, am I going to compensate you?)</a:t>
            </a:r>
          </a:p>
        </p:txBody>
      </p:sp>
    </p:spTree>
    <p:extLst>
      <p:ext uri="{BB962C8B-B14F-4D97-AF65-F5344CB8AC3E}">
        <p14:creationId xmlns:p14="http://schemas.microsoft.com/office/powerpoint/2010/main" val="610358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r>
              <a:t>How do we aggregate WTP and WTA values up to whole regions, or countries, or the whole world? This is what policymakers tend to want to do — they’re going to spend public money on something, they need a measure of the </a:t>
            </a:r>
            <a:r>
              <a:rPr b="1"/>
              <a:t>total</a:t>
            </a:r>
            <a:r>
              <a:t> benefits.</a:t>
            </a:r>
          </a:p>
          <a:p>
            <a:endParaRPr/>
          </a:p>
          <a:p>
            <a:r>
              <a:t>Two ways: …</a:t>
            </a:r>
          </a:p>
          <a:p>
            <a:endParaRPr/>
          </a:p>
          <a:p>
            <a:r>
              <a:t>NB. Multiplication assumes homogeneous values. Often more appropriate to model WTP as a function of income, distance to site, etc. and then aggregate up predicted values from this regression model.</a:t>
            </a:r>
          </a:p>
        </p:txBody>
      </p:sp>
    </p:spTree>
    <p:extLst>
      <p:ext uri="{BB962C8B-B14F-4D97-AF65-F5344CB8AC3E}">
        <p14:creationId xmlns:p14="http://schemas.microsoft.com/office/powerpoint/2010/main" val="1975310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noRot="1" noChangeAspect="1"/>
          </p:cNvSpPr>
          <p:nvPr>
            <p:ph type="sldImg"/>
          </p:nvPr>
        </p:nvSpPr>
        <p:spPr>
          <a:prstGeom prst="rect">
            <a:avLst/>
          </a:prstGeom>
        </p:spPr>
        <p:txBody>
          <a:bodyPr/>
          <a:lstStyle/>
          <a:p>
            <a:endParaRPr/>
          </a:p>
        </p:txBody>
      </p:sp>
      <p:sp>
        <p:nvSpPr>
          <p:cNvPr id="904" name="Shape 904"/>
          <p:cNvSpPr>
            <a:spLocks noGrp="1"/>
          </p:cNvSpPr>
          <p:nvPr>
            <p:ph type="body" sz="quarter" idx="1"/>
          </p:nvPr>
        </p:nvSpPr>
        <p:spPr>
          <a:prstGeom prst="rect">
            <a:avLst/>
          </a:prstGeom>
        </p:spPr>
        <p:txBody>
          <a:bodyPr/>
          <a:lstStyle/>
          <a:p>
            <a:r>
              <a:t>A couple of issues that apply to all the methods.</a:t>
            </a:r>
          </a:p>
          <a:p>
            <a:endParaRPr/>
          </a:p>
          <a:p>
            <a:r>
              <a:t>First: standing (accounting stance). As discussed re CBA. Whose values are you interested in? And are you making sure that they’re all represented in your valuation exercise?</a:t>
            </a:r>
          </a:p>
          <a:p>
            <a:endParaRPr/>
          </a:p>
          <a:p>
            <a:r>
              <a:t>e.g. in Exxon Valdez study — excluded Spanish speakers (cost reasons). Spanish speakers may not have been too happy about that.</a:t>
            </a:r>
          </a:p>
          <a:p>
            <a:endParaRPr/>
          </a:p>
          <a:p>
            <a:r>
              <a:t>e.g. if you were calculating the social costs of burglary — do you count the gains to the burglar?</a:t>
            </a:r>
          </a:p>
          <a:p>
            <a:r>
              <a:t>e.g. abortion — foetus?</a:t>
            </a:r>
          </a:p>
          <a:p>
            <a:endParaRPr/>
          </a:p>
          <a:p>
            <a:r>
              <a:t>e.g. if you’re looking at impacts of climate change. Do you deal with values that will be held by future generations?</a:t>
            </a:r>
          </a:p>
          <a:p>
            <a:endParaRPr/>
          </a:p>
          <a:p>
            <a:r>
              <a:t>e.g. if you’re looking at value of a local site e.g. nature reserve. How far away do you assume that people will hold values for this? Tiny values x 7 billion = big values.</a:t>
            </a:r>
          </a:p>
        </p:txBody>
      </p:sp>
    </p:spTree>
    <p:extLst>
      <p:ext uri="{BB962C8B-B14F-4D97-AF65-F5344CB8AC3E}">
        <p14:creationId xmlns:p14="http://schemas.microsoft.com/office/powerpoint/2010/main" val="1269321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Shape 940"/>
          <p:cNvSpPr>
            <a:spLocks noGrp="1" noRot="1" noChangeAspect="1"/>
          </p:cNvSpPr>
          <p:nvPr>
            <p:ph type="sldImg"/>
          </p:nvPr>
        </p:nvSpPr>
        <p:spPr>
          <a:prstGeom prst="rect">
            <a:avLst/>
          </a:prstGeom>
        </p:spPr>
        <p:txBody>
          <a:bodyPr/>
          <a:lstStyle/>
          <a:p>
            <a:endParaRPr/>
          </a:p>
        </p:txBody>
      </p:sp>
      <p:sp>
        <p:nvSpPr>
          <p:cNvPr id="941" name="Shape 941"/>
          <p:cNvSpPr>
            <a:spLocks noGrp="1"/>
          </p:cNvSpPr>
          <p:nvPr>
            <p:ph type="body" sz="quarter" idx="1"/>
          </p:nvPr>
        </p:nvSpPr>
        <p:spPr>
          <a:prstGeom prst="rect">
            <a:avLst/>
          </a:prstGeom>
        </p:spPr>
        <p:txBody>
          <a:bodyPr/>
          <a:lstStyle/>
          <a:p>
            <a:r>
              <a:t>SP sometimes controversial, because all 3 of these equalities are open to question… </a:t>
            </a:r>
          </a:p>
          <a:p>
            <a:endParaRPr/>
          </a:p>
          <a:p>
            <a:r>
              <a:t>intention not always action (e.g. me driving to work)</a:t>
            </a:r>
          </a:p>
          <a:p>
            <a:endParaRPr/>
          </a:p>
          <a:p>
            <a:r>
              <a:t>hypothetical market may not be fully described, fully understood, certainly not experienced — I may not be able to fully predict how I’d behave</a:t>
            </a:r>
          </a:p>
          <a:p>
            <a:endParaRPr/>
          </a:p>
          <a:p>
            <a:r>
              <a:t>reports may differ from actual intentions — social desirability bias</a:t>
            </a:r>
          </a:p>
          <a:p>
            <a:endParaRPr/>
          </a:p>
          <a:p>
            <a:r>
              <a:t>… </a:t>
            </a:r>
          </a:p>
          <a:p>
            <a:endParaRPr/>
          </a:p>
          <a:p>
            <a:r>
              <a:t>So there are serious weaknesses. But also serious strengths — ability to get at non-use values especially.</a:t>
            </a:r>
          </a:p>
        </p:txBody>
      </p:sp>
    </p:spTree>
    <p:extLst>
      <p:ext uri="{BB962C8B-B14F-4D97-AF65-F5344CB8AC3E}">
        <p14:creationId xmlns:p14="http://schemas.microsoft.com/office/powerpoint/2010/main" val="268348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Shape 947"/>
          <p:cNvSpPr>
            <a:spLocks noGrp="1" noRot="1" noChangeAspect="1"/>
          </p:cNvSpPr>
          <p:nvPr>
            <p:ph type="sldImg"/>
          </p:nvPr>
        </p:nvSpPr>
        <p:spPr>
          <a:prstGeom prst="rect">
            <a:avLst/>
          </a:prstGeom>
        </p:spPr>
        <p:txBody>
          <a:bodyPr/>
          <a:lstStyle/>
          <a:p>
            <a:endParaRPr/>
          </a:p>
        </p:txBody>
      </p:sp>
      <p:sp>
        <p:nvSpPr>
          <p:cNvPr id="948" name="Shape 948"/>
          <p:cNvSpPr>
            <a:spLocks noGrp="1"/>
          </p:cNvSpPr>
          <p:nvPr>
            <p:ph type="body" sz="quarter" idx="1"/>
          </p:nvPr>
        </p:nvSpPr>
        <p:spPr>
          <a:prstGeom prst="rect">
            <a:avLst/>
          </a:prstGeom>
        </p:spPr>
        <p:txBody>
          <a:bodyPr/>
          <a:lstStyle/>
          <a:p>
            <a:r>
              <a:t>Thousands of papers</a:t>
            </a:r>
          </a:p>
        </p:txBody>
      </p:sp>
    </p:spTree>
    <p:extLst>
      <p:ext uri="{BB962C8B-B14F-4D97-AF65-F5344CB8AC3E}">
        <p14:creationId xmlns:p14="http://schemas.microsoft.com/office/powerpoint/2010/main" val="22043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30329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ape 955"/>
          <p:cNvSpPr>
            <a:spLocks noGrp="1" noRot="1" noChangeAspect="1"/>
          </p:cNvSpPr>
          <p:nvPr>
            <p:ph type="sldImg"/>
          </p:nvPr>
        </p:nvSpPr>
        <p:spPr>
          <a:prstGeom prst="rect">
            <a:avLst/>
          </a:prstGeom>
        </p:spPr>
        <p:txBody>
          <a:bodyPr/>
          <a:lstStyle/>
          <a:p>
            <a:endParaRPr/>
          </a:p>
        </p:txBody>
      </p:sp>
      <p:sp>
        <p:nvSpPr>
          <p:cNvPr id="956" name="Shape 956"/>
          <p:cNvSpPr>
            <a:spLocks noGrp="1"/>
          </p:cNvSpPr>
          <p:nvPr>
            <p:ph type="body" sz="quarter" idx="1"/>
          </p:nvPr>
        </p:nvSpPr>
        <p:spPr>
          <a:prstGeom prst="rect">
            <a:avLst/>
          </a:prstGeom>
        </p:spPr>
        <p:txBody>
          <a:bodyPr/>
          <a:lstStyle/>
          <a:p>
            <a:r>
              <a:t>CV, as I said earlier, is based on answers to questions like this.</a:t>
            </a:r>
          </a:p>
          <a:p>
            <a:endParaRPr/>
          </a:p>
          <a:p>
            <a:r>
              <a:t>Sounds straightforward.</a:t>
            </a:r>
          </a:p>
          <a:p>
            <a:endParaRPr/>
          </a:p>
          <a:p>
            <a:r>
              <a:t>Unfortunately implementation is not as straightforward as it sounds -&gt;</a:t>
            </a:r>
          </a:p>
        </p:txBody>
      </p:sp>
    </p:spTree>
    <p:extLst>
      <p:ext uri="{BB962C8B-B14F-4D97-AF65-F5344CB8AC3E}">
        <p14:creationId xmlns:p14="http://schemas.microsoft.com/office/powerpoint/2010/main" val="734989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noRot="1" noChangeAspect="1"/>
          </p:cNvSpPr>
          <p:nvPr>
            <p:ph type="sldImg"/>
          </p:nvPr>
        </p:nvSpPr>
        <p:spPr>
          <a:prstGeom prst="rect">
            <a:avLst/>
          </a:prstGeom>
        </p:spPr>
        <p:txBody>
          <a:bodyPr/>
          <a:lstStyle/>
          <a:p>
            <a:endParaRPr/>
          </a:p>
        </p:txBody>
      </p:sp>
      <p:sp>
        <p:nvSpPr>
          <p:cNvPr id="962" name="Shape 962"/>
          <p:cNvSpPr>
            <a:spLocks noGrp="1"/>
          </p:cNvSpPr>
          <p:nvPr>
            <p:ph type="body" sz="quarter" idx="1"/>
          </p:nvPr>
        </p:nvSpPr>
        <p:spPr>
          <a:prstGeom prst="rect">
            <a:avLst/>
          </a:prstGeom>
        </p:spPr>
        <p:txBody>
          <a:bodyPr/>
          <a:lstStyle/>
          <a:p>
            <a:r>
              <a:t>(super brief here)</a:t>
            </a:r>
          </a:p>
        </p:txBody>
      </p:sp>
    </p:spTree>
    <p:extLst>
      <p:ext uri="{BB962C8B-B14F-4D97-AF65-F5344CB8AC3E}">
        <p14:creationId xmlns:p14="http://schemas.microsoft.com/office/powerpoint/2010/main" val="3267013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5E2B2-00BC-4925-9652-D62E8E3EA5D3}"/>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GB"/>
          </a:p>
        </p:txBody>
      </p:sp>
      <p:sp>
        <p:nvSpPr>
          <p:cNvPr id="3" name="Subtitle 2">
            <a:extLst>
              <a:ext uri="{FF2B5EF4-FFF2-40B4-BE49-F238E27FC236}">
                <a16:creationId xmlns:a16="http://schemas.microsoft.com/office/drawing/2014/main" id="{BE02148F-B028-4A2E-B3CC-AC1C6A097D54}"/>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6968ED5-65E1-4ED4-9FA1-68C97F2C6346}"/>
              </a:ext>
            </a:extLst>
          </p:cNvPr>
          <p:cNvSpPr>
            <a:spLocks noGrp="1"/>
          </p:cNvSpPr>
          <p:nvPr>
            <p:ph type="dt" sz="half" idx="10"/>
          </p:nvPr>
        </p:nvSpPr>
        <p:spPr/>
        <p:txBody>
          <a:bodyPr/>
          <a:lstStyle/>
          <a:p>
            <a:fld id="{FD855754-A75F-4E62-ADFF-E1DA79A687F5}" type="datetimeFigureOut">
              <a:rPr lang="en-GB" smtClean="0"/>
              <a:t>22/08/2020</a:t>
            </a:fld>
            <a:endParaRPr lang="en-GB"/>
          </a:p>
        </p:txBody>
      </p:sp>
      <p:sp>
        <p:nvSpPr>
          <p:cNvPr id="5" name="Footer Placeholder 4">
            <a:extLst>
              <a:ext uri="{FF2B5EF4-FFF2-40B4-BE49-F238E27FC236}">
                <a16:creationId xmlns:a16="http://schemas.microsoft.com/office/drawing/2014/main" id="{4F302853-C94F-4D08-B5E3-840B9B9AF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4FE7EB-7088-48A5-9547-257CB251EC1E}"/>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60795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D2CB-37C4-4159-B50B-D3C5738EA26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C1182DE-6DAE-4749-8E7A-A68B0DC416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6EEB3E-4083-4892-AB61-F2BE8A437A96}"/>
              </a:ext>
            </a:extLst>
          </p:cNvPr>
          <p:cNvSpPr>
            <a:spLocks noGrp="1"/>
          </p:cNvSpPr>
          <p:nvPr>
            <p:ph type="dt" sz="half" idx="10"/>
          </p:nvPr>
        </p:nvSpPr>
        <p:spPr/>
        <p:txBody>
          <a:bodyPr/>
          <a:lstStyle/>
          <a:p>
            <a:fld id="{FD855754-A75F-4E62-ADFF-E1DA79A687F5}" type="datetimeFigureOut">
              <a:rPr lang="en-GB" smtClean="0"/>
              <a:t>22/08/2020</a:t>
            </a:fld>
            <a:endParaRPr lang="en-GB"/>
          </a:p>
        </p:txBody>
      </p:sp>
      <p:sp>
        <p:nvSpPr>
          <p:cNvPr id="5" name="Footer Placeholder 4">
            <a:extLst>
              <a:ext uri="{FF2B5EF4-FFF2-40B4-BE49-F238E27FC236}">
                <a16:creationId xmlns:a16="http://schemas.microsoft.com/office/drawing/2014/main" id="{72216965-8E95-4DB8-8FE2-A75D90EB12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6216EE-8BE3-47A3-B624-353DDC1F1E6D}"/>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4075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F88F9B-CD49-4806-885F-4C6A6998E9A7}"/>
              </a:ext>
            </a:extLst>
          </p:cNvPr>
          <p:cNvSpPr>
            <a:spLocks noGrp="1"/>
          </p:cNvSpPr>
          <p:nvPr>
            <p:ph type="title" orient="vert"/>
          </p:nvPr>
        </p:nvSpPr>
        <p:spPr>
          <a:xfrm>
            <a:off x="9306560" y="519289"/>
            <a:ext cx="2804160" cy="8265725"/>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6EBD4BF-880D-4151-90F7-06140D228BF8}"/>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8EC147-94CE-4C0B-AA3E-FDA75F087C7F}"/>
              </a:ext>
            </a:extLst>
          </p:cNvPr>
          <p:cNvSpPr>
            <a:spLocks noGrp="1"/>
          </p:cNvSpPr>
          <p:nvPr>
            <p:ph type="dt" sz="half" idx="10"/>
          </p:nvPr>
        </p:nvSpPr>
        <p:spPr/>
        <p:txBody>
          <a:bodyPr/>
          <a:lstStyle/>
          <a:p>
            <a:fld id="{FD855754-A75F-4E62-ADFF-E1DA79A687F5}" type="datetimeFigureOut">
              <a:rPr lang="en-GB" smtClean="0"/>
              <a:t>22/08/2020</a:t>
            </a:fld>
            <a:endParaRPr lang="en-GB"/>
          </a:p>
        </p:txBody>
      </p:sp>
      <p:sp>
        <p:nvSpPr>
          <p:cNvPr id="5" name="Footer Placeholder 4">
            <a:extLst>
              <a:ext uri="{FF2B5EF4-FFF2-40B4-BE49-F238E27FC236}">
                <a16:creationId xmlns:a16="http://schemas.microsoft.com/office/drawing/2014/main" id="{3391735D-46B9-49EE-9E20-024395AC8B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AD1227-CE8C-416D-9FA0-7E75362544E5}"/>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63028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copy 2">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894080" y="0"/>
            <a:ext cx="11216640" cy="1885245"/>
          </a:xfrm>
          <a:prstGeom prst="rect">
            <a:avLst/>
          </a:prstGeom>
        </p:spPr>
        <p:txBody>
          <a:bodyPr>
            <a:normAutofit/>
          </a:bodyPr>
          <a:lstStyle>
            <a:lvl1pPr>
              <a:defRPr sz="4400">
                <a:latin typeface="Candara" panose="020E0502030303020204" pitchFamily="34" charset="0"/>
              </a:defRPr>
            </a:lvl1pPr>
          </a:lstStyle>
          <a:p>
            <a:r>
              <a:rPr dirty="0"/>
              <a:t>Title Text</a:t>
            </a:r>
          </a:p>
        </p:txBody>
      </p:sp>
      <p:sp>
        <p:nvSpPr>
          <p:cNvPr id="194" name="Body Level One…"/>
          <p:cNvSpPr txBox="1">
            <a:spLocks noGrp="1"/>
          </p:cNvSpPr>
          <p:nvPr>
            <p:ph type="body" idx="1"/>
          </p:nvPr>
        </p:nvSpPr>
        <p:spPr>
          <a:xfrm>
            <a:off x="894080" y="2186541"/>
            <a:ext cx="11216640" cy="6188570"/>
          </a:xfrm>
          <a:prstGeom prst="rect">
            <a:avLst/>
          </a:prstGeom>
        </p:spPr>
        <p:txBody>
          <a:bodyPr/>
          <a:lstStyle>
            <a:lvl1pPr>
              <a:defRPr sz="3200">
                <a:latin typeface="Candara" panose="020E0502030303020204" pitchFamily="34" charset="0"/>
              </a:defRPr>
            </a:lvl1pPr>
            <a:lvl2pPr>
              <a:defRPr sz="2800">
                <a:latin typeface="Candara" panose="020E0502030303020204" pitchFamily="34" charset="0"/>
              </a:defRPr>
            </a:lvl2pPr>
            <a:lvl3pPr>
              <a:defRPr sz="2400">
                <a:latin typeface="Candara" panose="020E0502030303020204" pitchFamily="34" charset="0"/>
              </a:defRPr>
            </a:lvl3pPr>
            <a:lvl4pPr>
              <a:defRPr sz="2000">
                <a:latin typeface="Candara" panose="020E0502030303020204" pitchFamily="34" charset="0"/>
              </a:defRPr>
            </a:lvl4pPr>
            <a:lvl5pPr>
              <a:defRPr sz="2000">
                <a:latin typeface="Candara" panose="020E050203030302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299581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My white master">
    <p:bg>
      <p:bgPr>
        <a:solidFill>
          <a:srgbClr val="FFFFFF"/>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solidFill>
                  <a:srgbClr val="000000"/>
                </a:solidFill>
              </a:defRPr>
            </a:lvl1pPr>
          </a:lstStyle>
          <a:p>
            <a:r>
              <a:t>Title Text</a:t>
            </a:r>
          </a:p>
        </p:txBody>
      </p:sp>
      <p:sp>
        <p:nvSpPr>
          <p:cNvPr id="40"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2059118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F2CC-CFC9-4E58-81EC-4FAA2EB9E6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9F85AC2-58A7-452E-9C08-289114C7FF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DEE1B5-7A33-4B34-86A3-F2CCEDE13DCD}"/>
              </a:ext>
            </a:extLst>
          </p:cNvPr>
          <p:cNvSpPr>
            <a:spLocks noGrp="1"/>
          </p:cNvSpPr>
          <p:nvPr>
            <p:ph type="dt" sz="half" idx="10"/>
          </p:nvPr>
        </p:nvSpPr>
        <p:spPr/>
        <p:txBody>
          <a:bodyPr/>
          <a:lstStyle/>
          <a:p>
            <a:fld id="{FD855754-A75F-4E62-ADFF-E1DA79A687F5}" type="datetimeFigureOut">
              <a:rPr lang="en-GB" smtClean="0"/>
              <a:t>22/08/2020</a:t>
            </a:fld>
            <a:endParaRPr lang="en-GB"/>
          </a:p>
        </p:txBody>
      </p:sp>
      <p:sp>
        <p:nvSpPr>
          <p:cNvPr id="5" name="Footer Placeholder 4">
            <a:extLst>
              <a:ext uri="{FF2B5EF4-FFF2-40B4-BE49-F238E27FC236}">
                <a16:creationId xmlns:a16="http://schemas.microsoft.com/office/drawing/2014/main" id="{83C3061E-7F7A-46F3-8575-D696A5FFE7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CD23F2-DDB5-44AE-8E55-F17D181E60AC}"/>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7275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46090-492C-4889-A18E-0B9B1410CBF2}"/>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F6F2D92-5B40-44C7-8AC0-E9F013A32C49}"/>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195246-DF05-4129-9DDD-C7BCA739106E}"/>
              </a:ext>
            </a:extLst>
          </p:cNvPr>
          <p:cNvSpPr>
            <a:spLocks noGrp="1"/>
          </p:cNvSpPr>
          <p:nvPr>
            <p:ph type="dt" sz="half" idx="10"/>
          </p:nvPr>
        </p:nvSpPr>
        <p:spPr/>
        <p:txBody>
          <a:bodyPr/>
          <a:lstStyle/>
          <a:p>
            <a:fld id="{FD855754-A75F-4E62-ADFF-E1DA79A687F5}" type="datetimeFigureOut">
              <a:rPr lang="en-GB" smtClean="0"/>
              <a:t>22/08/2020</a:t>
            </a:fld>
            <a:endParaRPr lang="en-GB"/>
          </a:p>
        </p:txBody>
      </p:sp>
      <p:sp>
        <p:nvSpPr>
          <p:cNvPr id="5" name="Footer Placeholder 4">
            <a:extLst>
              <a:ext uri="{FF2B5EF4-FFF2-40B4-BE49-F238E27FC236}">
                <a16:creationId xmlns:a16="http://schemas.microsoft.com/office/drawing/2014/main" id="{BC92A11A-5DAD-4E8D-905C-744C8B4595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23E9DA-6165-45F3-99DF-34D712646F6F}"/>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01202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AD67-7D82-4746-BB7F-2AA99447E71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EB9B2A-A8F1-4FB4-B114-C28693F46599}"/>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D77F234-D96E-4C83-A8F0-4FA74A9332B0}"/>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9EA3C4D-ABE1-4B70-A27B-1F970F8895BB}"/>
              </a:ext>
            </a:extLst>
          </p:cNvPr>
          <p:cNvSpPr>
            <a:spLocks noGrp="1"/>
          </p:cNvSpPr>
          <p:nvPr>
            <p:ph type="dt" sz="half" idx="10"/>
          </p:nvPr>
        </p:nvSpPr>
        <p:spPr/>
        <p:txBody>
          <a:bodyPr/>
          <a:lstStyle/>
          <a:p>
            <a:fld id="{FD855754-A75F-4E62-ADFF-E1DA79A687F5}" type="datetimeFigureOut">
              <a:rPr lang="en-GB" smtClean="0"/>
              <a:t>22/08/2020</a:t>
            </a:fld>
            <a:endParaRPr lang="en-GB"/>
          </a:p>
        </p:txBody>
      </p:sp>
      <p:sp>
        <p:nvSpPr>
          <p:cNvPr id="6" name="Footer Placeholder 5">
            <a:extLst>
              <a:ext uri="{FF2B5EF4-FFF2-40B4-BE49-F238E27FC236}">
                <a16:creationId xmlns:a16="http://schemas.microsoft.com/office/drawing/2014/main" id="{E0A448F1-3474-40A9-81EB-5E933E9FA4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8A1EC11-EA06-4538-8B68-B899D9D10258}"/>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17158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E530A-1C59-4530-A0B5-85C0D8C41C6A}"/>
              </a:ext>
            </a:extLst>
          </p:cNvPr>
          <p:cNvSpPr>
            <a:spLocks noGrp="1"/>
          </p:cNvSpPr>
          <p:nvPr>
            <p:ph type="title"/>
          </p:nvPr>
        </p:nvSpPr>
        <p:spPr>
          <a:xfrm>
            <a:off x="895774" y="519290"/>
            <a:ext cx="11216640" cy="1885245"/>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0C6796F-4AAA-49A0-9808-EB29C0451ECE}"/>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869BF9C2-332B-481D-ADCB-A988CF785389}"/>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A7188B8-E0BE-46E5-9F77-0F4594B92B86}"/>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D7D321F0-BC74-4826-A301-E288B2E27BB6}"/>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0D425D7-6661-4A5E-AAA7-5AF206436672}"/>
              </a:ext>
            </a:extLst>
          </p:cNvPr>
          <p:cNvSpPr>
            <a:spLocks noGrp="1"/>
          </p:cNvSpPr>
          <p:nvPr>
            <p:ph type="dt" sz="half" idx="10"/>
          </p:nvPr>
        </p:nvSpPr>
        <p:spPr/>
        <p:txBody>
          <a:bodyPr/>
          <a:lstStyle/>
          <a:p>
            <a:fld id="{FD855754-A75F-4E62-ADFF-E1DA79A687F5}" type="datetimeFigureOut">
              <a:rPr lang="en-GB" smtClean="0"/>
              <a:t>22/08/2020</a:t>
            </a:fld>
            <a:endParaRPr lang="en-GB"/>
          </a:p>
        </p:txBody>
      </p:sp>
      <p:sp>
        <p:nvSpPr>
          <p:cNvPr id="8" name="Footer Placeholder 7">
            <a:extLst>
              <a:ext uri="{FF2B5EF4-FFF2-40B4-BE49-F238E27FC236}">
                <a16:creationId xmlns:a16="http://schemas.microsoft.com/office/drawing/2014/main" id="{57D173FE-341A-4FB0-A9D0-800EBE07A20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8FBEBFC-CD2A-45EC-948E-3809532930D1}"/>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57936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599F-FB48-4D94-9F74-848F54DAF7A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83801C-194A-4161-B771-11A38BD33E18}"/>
              </a:ext>
            </a:extLst>
          </p:cNvPr>
          <p:cNvSpPr>
            <a:spLocks noGrp="1"/>
          </p:cNvSpPr>
          <p:nvPr>
            <p:ph type="dt" sz="half" idx="10"/>
          </p:nvPr>
        </p:nvSpPr>
        <p:spPr/>
        <p:txBody>
          <a:bodyPr/>
          <a:lstStyle/>
          <a:p>
            <a:fld id="{FD855754-A75F-4E62-ADFF-E1DA79A687F5}" type="datetimeFigureOut">
              <a:rPr lang="en-GB" smtClean="0"/>
              <a:t>22/08/2020</a:t>
            </a:fld>
            <a:endParaRPr lang="en-GB"/>
          </a:p>
        </p:txBody>
      </p:sp>
      <p:sp>
        <p:nvSpPr>
          <p:cNvPr id="4" name="Footer Placeholder 3">
            <a:extLst>
              <a:ext uri="{FF2B5EF4-FFF2-40B4-BE49-F238E27FC236}">
                <a16:creationId xmlns:a16="http://schemas.microsoft.com/office/drawing/2014/main" id="{743732F1-C16A-4CD0-A77F-70E0C61CCF5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2E7F4DA-6146-4773-B454-125A68F8549A}"/>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68028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C898AE-2737-4E5E-BBAF-F3AFCA6F1245}"/>
              </a:ext>
            </a:extLst>
          </p:cNvPr>
          <p:cNvSpPr>
            <a:spLocks noGrp="1"/>
          </p:cNvSpPr>
          <p:nvPr>
            <p:ph type="dt" sz="half" idx="10"/>
          </p:nvPr>
        </p:nvSpPr>
        <p:spPr/>
        <p:txBody>
          <a:bodyPr/>
          <a:lstStyle/>
          <a:p>
            <a:fld id="{FD855754-A75F-4E62-ADFF-E1DA79A687F5}" type="datetimeFigureOut">
              <a:rPr lang="en-GB" smtClean="0"/>
              <a:t>22/08/2020</a:t>
            </a:fld>
            <a:endParaRPr lang="en-GB"/>
          </a:p>
        </p:txBody>
      </p:sp>
      <p:sp>
        <p:nvSpPr>
          <p:cNvPr id="3" name="Footer Placeholder 2">
            <a:extLst>
              <a:ext uri="{FF2B5EF4-FFF2-40B4-BE49-F238E27FC236}">
                <a16:creationId xmlns:a16="http://schemas.microsoft.com/office/drawing/2014/main" id="{D6170851-6667-4A23-9CA1-21253915D94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4C0BC90-0808-469C-A4C1-02A872EED378}"/>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38847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C2D3-9FBC-4448-AE55-AA6688609FEF}"/>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1951E48-B606-4F3C-B9AA-07D8DB57BED9}"/>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7153545-EF43-4DC9-9A91-28BEFAC07C1D}"/>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23A6633A-ABE2-414C-B25B-AB8B75DB3FAA}"/>
              </a:ext>
            </a:extLst>
          </p:cNvPr>
          <p:cNvSpPr>
            <a:spLocks noGrp="1"/>
          </p:cNvSpPr>
          <p:nvPr>
            <p:ph type="dt" sz="half" idx="10"/>
          </p:nvPr>
        </p:nvSpPr>
        <p:spPr/>
        <p:txBody>
          <a:bodyPr/>
          <a:lstStyle/>
          <a:p>
            <a:fld id="{FD855754-A75F-4E62-ADFF-E1DA79A687F5}" type="datetimeFigureOut">
              <a:rPr lang="en-GB" smtClean="0"/>
              <a:t>22/08/2020</a:t>
            </a:fld>
            <a:endParaRPr lang="en-GB"/>
          </a:p>
        </p:txBody>
      </p:sp>
      <p:sp>
        <p:nvSpPr>
          <p:cNvPr id="6" name="Footer Placeholder 5">
            <a:extLst>
              <a:ext uri="{FF2B5EF4-FFF2-40B4-BE49-F238E27FC236}">
                <a16:creationId xmlns:a16="http://schemas.microsoft.com/office/drawing/2014/main" id="{6594B79F-5131-465F-993D-8292DAEF5D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C28369-85B0-4977-853A-5C629B58536E}"/>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84359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7A3F-81CB-4A1B-ACA5-1FF976A2F0CA}"/>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ED6DED-1B8D-4FDE-86D8-9B2944128F28}"/>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GB"/>
          </a:p>
        </p:txBody>
      </p:sp>
      <p:sp>
        <p:nvSpPr>
          <p:cNvPr id="4" name="Text Placeholder 3">
            <a:extLst>
              <a:ext uri="{FF2B5EF4-FFF2-40B4-BE49-F238E27FC236}">
                <a16:creationId xmlns:a16="http://schemas.microsoft.com/office/drawing/2014/main" id="{9BE67392-72E8-44BF-8CBE-D50E0FA0B113}"/>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EE59FA1A-15FC-48BC-8C9C-6D8DC550C81F}"/>
              </a:ext>
            </a:extLst>
          </p:cNvPr>
          <p:cNvSpPr>
            <a:spLocks noGrp="1"/>
          </p:cNvSpPr>
          <p:nvPr>
            <p:ph type="dt" sz="half" idx="10"/>
          </p:nvPr>
        </p:nvSpPr>
        <p:spPr/>
        <p:txBody>
          <a:bodyPr/>
          <a:lstStyle/>
          <a:p>
            <a:fld id="{FD855754-A75F-4E62-ADFF-E1DA79A687F5}" type="datetimeFigureOut">
              <a:rPr lang="en-GB" smtClean="0"/>
              <a:t>22/08/2020</a:t>
            </a:fld>
            <a:endParaRPr lang="en-GB"/>
          </a:p>
        </p:txBody>
      </p:sp>
      <p:sp>
        <p:nvSpPr>
          <p:cNvPr id="6" name="Footer Placeholder 5">
            <a:extLst>
              <a:ext uri="{FF2B5EF4-FFF2-40B4-BE49-F238E27FC236}">
                <a16:creationId xmlns:a16="http://schemas.microsoft.com/office/drawing/2014/main" id="{4A9667EA-2FCD-40B7-A6EA-641A2DA0DD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7EDE564-BE5E-4CC4-A252-A66533D06342}"/>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05634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2B88DA-E4B0-4811-B2ED-F476C1596903}"/>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188ED61-60AD-4D3C-BB96-931692D6395D}"/>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243CC7-0932-4B6E-8796-1695141446E9}"/>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FD855754-A75F-4E62-ADFF-E1DA79A687F5}" type="datetimeFigureOut">
              <a:rPr lang="en-GB" smtClean="0"/>
              <a:t>22/08/2020</a:t>
            </a:fld>
            <a:endParaRPr lang="en-GB"/>
          </a:p>
        </p:txBody>
      </p:sp>
      <p:sp>
        <p:nvSpPr>
          <p:cNvPr id="5" name="Footer Placeholder 4">
            <a:extLst>
              <a:ext uri="{FF2B5EF4-FFF2-40B4-BE49-F238E27FC236}">
                <a16:creationId xmlns:a16="http://schemas.microsoft.com/office/drawing/2014/main" id="{F120A3F9-81C0-487F-9135-5092E55FEB41}"/>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6676609-484E-4981-A18B-7E09C0BBF8D0}"/>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20594927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dirty="0">
                <a:solidFill>
                  <a:schemeClr val="tx1">
                    <a:lumMod val="95000"/>
                    <a:lumOff val="5000"/>
                  </a:schemeClr>
                </a:solidFill>
              </a:rPr>
              <a:t>Choice</a:t>
            </a:r>
            <a:r>
              <a:rPr lang="en-US" sz="4027"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1762772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b="1" dirty="0">
                <a:solidFill>
                  <a:schemeClr val="tx1">
                    <a:lumMod val="95000"/>
                    <a:lumOff val="5000"/>
                  </a:schemeClr>
                </a:solidFill>
              </a:rPr>
              <a:t>Contingent Valuation</a:t>
            </a:r>
          </a:p>
          <a:p>
            <a:pPr marL="1155700" lvl="1" indent="-342900">
              <a:buSzPct val="100000"/>
            </a:pPr>
            <a:r>
              <a:rPr lang="en-US" sz="3600" b="1"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dirty="0">
                <a:solidFill>
                  <a:schemeClr val="tx1">
                    <a:lumMod val="95000"/>
                    <a:lumOff val="5000"/>
                  </a:schemeClr>
                </a:solidFill>
              </a:rPr>
              <a:t>Choice</a:t>
            </a:r>
            <a:r>
              <a:rPr lang="en-US" sz="4027"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2309141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What would you pay for this good?"/>
          <p:cNvSpPr txBox="1">
            <a:spLocks noGrp="1"/>
          </p:cNvSpPr>
          <p:nvPr>
            <p:ph type="title"/>
          </p:nvPr>
        </p:nvSpPr>
        <p:spPr>
          <a:prstGeom prst="rect">
            <a:avLst/>
          </a:prstGeom>
        </p:spPr>
        <p:txBody>
          <a:bodyPr/>
          <a:lstStyle>
            <a:lvl1pPr>
              <a:defRPr sz="4800" i="1">
                <a:solidFill>
                  <a:srgbClr val="F5EC00"/>
                </a:solidFill>
              </a:defRPr>
            </a:lvl1pPr>
          </a:lstStyle>
          <a:p>
            <a:r>
              <a:rPr dirty="0">
                <a:solidFill>
                  <a:schemeClr val="tx1">
                    <a:lumMod val="95000"/>
                    <a:lumOff val="5000"/>
                  </a:schemeClr>
                </a:solidFill>
              </a:rPr>
              <a:t>What would you pay for this good?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CV: step-by-step"/>
          <p:cNvSpPr txBox="1">
            <a:spLocks noGrp="1"/>
          </p:cNvSpPr>
          <p:nvPr>
            <p:ph type="title"/>
          </p:nvPr>
        </p:nvSpPr>
        <p:spPr>
          <a:prstGeom prst="rect">
            <a:avLst/>
          </a:prstGeom>
        </p:spPr>
        <p:txBody>
          <a:bodyPr/>
          <a:lstStyle/>
          <a:p>
            <a:r>
              <a:t>CV: step-by-step</a:t>
            </a:r>
          </a:p>
        </p:txBody>
      </p:sp>
      <p:sp>
        <p:nvSpPr>
          <p:cNvPr id="959" name="Background research…"/>
          <p:cNvSpPr txBox="1">
            <a:spLocks noGrp="1"/>
          </p:cNvSpPr>
          <p:nvPr>
            <p:ph type="body" idx="1"/>
          </p:nvPr>
        </p:nvSpPr>
        <p:spPr>
          <a:xfrm>
            <a:off x="812799" y="1625600"/>
            <a:ext cx="9364133" cy="7315200"/>
          </a:xfrm>
          <a:prstGeom prst="rect">
            <a:avLst/>
          </a:prstGeom>
        </p:spPr>
        <p:txBody>
          <a:bodyPr numCol="2" spcCol="445770">
            <a:normAutofit lnSpcReduction="10000"/>
          </a:bodyPr>
          <a:lstStyle/>
          <a:p>
            <a:pPr marL="685800" indent="-685800" defTabSz="350520">
              <a:spcBef>
                <a:spcPts val="900"/>
              </a:spcBef>
              <a:buAutoNum type="arabicPeriod"/>
              <a:defRPr sz="3600"/>
            </a:pPr>
            <a:r>
              <a:rPr dirty="0"/>
              <a:t>Background research</a:t>
            </a:r>
          </a:p>
          <a:p>
            <a:pPr marL="685800" indent="-685800" defTabSz="350520">
              <a:spcBef>
                <a:spcPts val="900"/>
              </a:spcBef>
              <a:buAutoNum type="arabicPeriod"/>
              <a:defRPr sz="3600"/>
            </a:pPr>
            <a:r>
              <a:rPr dirty="0"/>
              <a:t>Survey mode, population &amp; sampling strategy</a:t>
            </a:r>
          </a:p>
          <a:p>
            <a:pPr marL="685800" indent="-685800" defTabSz="350520">
              <a:spcBef>
                <a:spcPts val="900"/>
              </a:spcBef>
              <a:buAutoNum type="arabicPeriod"/>
              <a:defRPr sz="3600"/>
            </a:pPr>
            <a:r>
              <a:rPr dirty="0">
                <a:solidFill>
                  <a:schemeClr val="tx1">
                    <a:lumMod val="95000"/>
                    <a:lumOff val="5000"/>
                  </a:schemeClr>
                </a:solidFill>
              </a:rPr>
              <a:t>Survey design (…)</a:t>
            </a:r>
          </a:p>
          <a:p>
            <a:pPr marL="685800" indent="-685800" defTabSz="350520">
              <a:spcBef>
                <a:spcPts val="900"/>
              </a:spcBef>
              <a:buAutoNum type="arabicPeriod"/>
              <a:defRPr sz="3600"/>
            </a:pPr>
            <a:r>
              <a:rPr dirty="0"/>
              <a:t>Pre-test: focus groups &amp; cognitive interviews</a:t>
            </a:r>
          </a:p>
          <a:p>
            <a:pPr marL="685800" indent="-685800" defTabSz="350520">
              <a:spcBef>
                <a:spcPts val="900"/>
              </a:spcBef>
              <a:buAutoNum type="arabicPeriod"/>
              <a:defRPr sz="3600"/>
            </a:pPr>
            <a:r>
              <a:rPr dirty="0"/>
              <a:t>Re-design</a:t>
            </a:r>
          </a:p>
          <a:p>
            <a:pPr marL="685800" indent="-685800" defTabSz="350520">
              <a:spcBef>
                <a:spcPts val="900"/>
              </a:spcBef>
              <a:buAutoNum type="arabicPeriod"/>
              <a:defRPr sz="3600"/>
            </a:pPr>
            <a:r>
              <a:rPr dirty="0"/>
              <a:t>Hire and train interviewers</a:t>
            </a:r>
          </a:p>
          <a:p>
            <a:pPr marL="685800" indent="-685800" defTabSz="350520">
              <a:spcBef>
                <a:spcPts val="900"/>
              </a:spcBef>
              <a:buAutoNum type="arabicPeriod"/>
              <a:defRPr sz="3600"/>
            </a:pPr>
            <a:r>
              <a:rPr dirty="0"/>
              <a:t>Field pilot</a:t>
            </a:r>
          </a:p>
          <a:p>
            <a:pPr marL="685800" indent="-685800" defTabSz="350520">
              <a:spcBef>
                <a:spcPts val="900"/>
              </a:spcBef>
              <a:buAutoNum type="arabicPeriod"/>
              <a:defRPr sz="3600"/>
            </a:pPr>
            <a:r>
              <a:rPr dirty="0"/>
              <a:t>Re-design</a:t>
            </a:r>
          </a:p>
          <a:p>
            <a:pPr marL="685800" indent="-685800" defTabSz="350520">
              <a:spcBef>
                <a:spcPts val="900"/>
              </a:spcBef>
              <a:buAutoNum type="arabicPeriod"/>
              <a:defRPr sz="3600"/>
            </a:pPr>
            <a:r>
              <a:rPr dirty="0"/>
              <a:t>Main survey implementation</a:t>
            </a:r>
          </a:p>
          <a:p>
            <a:pPr marL="685800" indent="-685800" defTabSz="350520">
              <a:spcBef>
                <a:spcPts val="900"/>
              </a:spcBef>
              <a:buAutoNum type="arabicPeriod"/>
              <a:defRPr sz="3600"/>
            </a:pPr>
            <a:r>
              <a:rPr dirty="0"/>
              <a:t>Data entry and quality control</a:t>
            </a:r>
          </a:p>
          <a:p>
            <a:pPr marL="685800" indent="-685800" defTabSz="350520">
              <a:spcBef>
                <a:spcPts val="900"/>
              </a:spcBef>
              <a:buAutoNum type="arabicPeriod"/>
              <a:defRPr sz="3600"/>
            </a:pPr>
            <a:r>
              <a:rPr dirty="0"/>
              <a:t>Econometric analysis </a:t>
            </a:r>
          </a:p>
          <a:p>
            <a:pPr marL="685800" indent="-685800" defTabSz="350520">
              <a:spcBef>
                <a:spcPts val="900"/>
              </a:spcBef>
              <a:buAutoNum type="arabicPeriod"/>
              <a:defRPr sz="3600"/>
            </a:pPr>
            <a:r>
              <a:rPr dirty="0"/>
              <a:t>Validity, reliability testing</a:t>
            </a:r>
          </a:p>
          <a:p>
            <a:pPr marL="685800" indent="-685800" defTabSz="350520">
              <a:spcBef>
                <a:spcPts val="900"/>
              </a:spcBef>
              <a:buAutoNum type="arabicPeriod"/>
              <a:defRPr sz="3600"/>
            </a:pPr>
            <a:r>
              <a:rPr dirty="0"/>
              <a:t>Aggregation</a:t>
            </a:r>
          </a:p>
          <a:p>
            <a:pPr marL="685800" indent="-685800" defTabSz="350520">
              <a:spcBef>
                <a:spcPts val="900"/>
              </a:spcBef>
              <a:buAutoNum type="arabicPeriod"/>
              <a:defRPr sz="3600"/>
            </a:pPr>
            <a:r>
              <a:rPr dirty="0"/>
              <a:t>Report writing, presentation of results</a:t>
            </a:r>
          </a:p>
          <a:p>
            <a:pPr marL="685800" indent="-685800" defTabSz="350520">
              <a:spcBef>
                <a:spcPts val="900"/>
              </a:spcBef>
              <a:buAutoNum type="arabicPeriod"/>
              <a:defRPr sz="3600"/>
            </a:pPr>
            <a:r>
              <a:rPr dirty="0"/>
              <a:t>Evaluation</a:t>
            </a:r>
          </a:p>
        </p:txBody>
      </p:sp>
      <p:pic>
        <p:nvPicPr>
          <p:cNvPr id="960" name="712097_37927868.jpg" descr="712097_37927868.jpg"/>
          <p:cNvPicPr>
            <a:picLocks noChangeAspect="1"/>
          </p:cNvPicPr>
          <p:nvPr/>
        </p:nvPicPr>
        <p:blipFill>
          <a:blip r:embed="rId3"/>
          <a:srcRect l="10085" t="891" r="49973"/>
          <a:stretch>
            <a:fillRect/>
          </a:stretch>
        </p:blipFill>
        <p:spPr>
          <a:xfrm>
            <a:off x="10397067" y="0"/>
            <a:ext cx="2607732" cy="980104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CV survey content"/>
          <p:cNvSpPr txBox="1">
            <a:spLocks noGrp="1"/>
          </p:cNvSpPr>
          <p:nvPr>
            <p:ph type="title"/>
          </p:nvPr>
        </p:nvSpPr>
        <p:spPr>
          <a:prstGeom prst="rect">
            <a:avLst/>
          </a:prstGeom>
        </p:spPr>
        <p:txBody>
          <a:bodyPr/>
          <a:lstStyle/>
          <a:p>
            <a:r>
              <a:rPr dirty="0"/>
              <a:t>CV survey content</a:t>
            </a:r>
          </a:p>
        </p:txBody>
      </p:sp>
      <p:sp>
        <p:nvSpPr>
          <p:cNvPr id="965" name="Use of good…"/>
          <p:cNvSpPr txBox="1">
            <a:spLocks noGrp="1"/>
          </p:cNvSpPr>
          <p:nvPr>
            <p:ph type="body" idx="1"/>
          </p:nvPr>
        </p:nvSpPr>
        <p:spPr>
          <a:xfrm>
            <a:off x="894080" y="1644674"/>
            <a:ext cx="11216640" cy="6398659"/>
          </a:xfrm>
          <a:prstGeom prst="rect">
            <a:avLst/>
          </a:prstGeom>
        </p:spPr>
        <p:txBody>
          <a:bodyPr numCol="2" spcCol="568959">
            <a:normAutofit fontScale="92500" lnSpcReduction="10000"/>
          </a:bodyPr>
          <a:lstStyle/>
          <a:p>
            <a:pPr marL="693419" indent="-693419" defTabSz="490727">
              <a:spcBef>
                <a:spcPts val="1300"/>
              </a:spcBef>
              <a:buAutoNum type="arabicPeriod"/>
              <a:defRPr sz="5040"/>
            </a:pPr>
            <a:r>
              <a:rPr sz="3900" dirty="0"/>
              <a:t>Use of good</a:t>
            </a:r>
          </a:p>
          <a:p>
            <a:pPr marL="661415" lvl="1" indent="-320039" defTabSz="490727">
              <a:spcBef>
                <a:spcPts val="1300"/>
              </a:spcBef>
              <a:buSzPct val="125000"/>
              <a:buChar char="•"/>
              <a:defRPr sz="3024"/>
            </a:pPr>
            <a:r>
              <a:rPr sz="3500" dirty="0"/>
              <a:t>Opinion, satisfaction</a:t>
            </a:r>
            <a:br>
              <a:rPr sz="3900" dirty="0"/>
            </a:br>
            <a:endParaRPr sz="3900" dirty="0"/>
          </a:p>
          <a:p>
            <a:pPr marL="693419" indent="-693419" defTabSz="490727">
              <a:spcBef>
                <a:spcPts val="1300"/>
              </a:spcBef>
              <a:buAutoNum type="arabicPeriod"/>
              <a:defRPr sz="5040"/>
            </a:pPr>
            <a:r>
              <a:rPr sz="3900" dirty="0"/>
              <a:t>Attitudes</a:t>
            </a:r>
          </a:p>
          <a:p>
            <a:pPr marL="661415" lvl="1" indent="-320039" defTabSz="490727">
              <a:spcBef>
                <a:spcPts val="1300"/>
              </a:spcBef>
              <a:buSzPct val="125000"/>
              <a:buChar char="•"/>
              <a:defRPr sz="3024"/>
            </a:pPr>
            <a:r>
              <a:rPr sz="3500" dirty="0"/>
              <a:t>General topic</a:t>
            </a:r>
          </a:p>
          <a:p>
            <a:pPr marL="661415" lvl="1" indent="-320039" defTabSz="490727">
              <a:spcBef>
                <a:spcPts val="1300"/>
              </a:spcBef>
              <a:buSzPct val="125000"/>
              <a:buChar char="•"/>
              <a:defRPr sz="3024"/>
            </a:pPr>
            <a:r>
              <a:rPr sz="3500" dirty="0"/>
              <a:t>Specific good</a:t>
            </a:r>
            <a:br>
              <a:rPr sz="3900" dirty="0"/>
            </a:br>
            <a:endParaRPr sz="3900" dirty="0"/>
          </a:p>
          <a:p>
            <a:pPr marL="693419" indent="-693419" defTabSz="490727">
              <a:spcBef>
                <a:spcPts val="1300"/>
              </a:spcBef>
              <a:buAutoNum type="arabicPeriod"/>
              <a:defRPr sz="5040"/>
            </a:pPr>
            <a:r>
              <a:rPr sz="3900" dirty="0"/>
              <a:t>Scenario</a:t>
            </a:r>
          </a:p>
          <a:p>
            <a:pPr marL="661415" lvl="1" indent="-320039" defTabSz="490727">
              <a:spcBef>
                <a:spcPts val="1300"/>
              </a:spcBef>
              <a:buSzPct val="125000"/>
              <a:buChar char="•"/>
              <a:defRPr sz="3024"/>
            </a:pPr>
            <a:r>
              <a:rPr sz="3500" dirty="0"/>
              <a:t>Current situation</a:t>
            </a:r>
          </a:p>
          <a:p>
            <a:pPr marL="661415" lvl="1" indent="-320039" defTabSz="490727">
              <a:spcBef>
                <a:spcPts val="1300"/>
              </a:spcBef>
              <a:buSzPct val="125000"/>
              <a:buChar char="•"/>
              <a:defRPr sz="3024"/>
            </a:pPr>
            <a:r>
              <a:rPr sz="3500" dirty="0"/>
              <a:t>Proposed situation</a:t>
            </a:r>
            <a:endParaRPr lang="en-GB" sz="3500" dirty="0"/>
          </a:p>
          <a:p>
            <a:pPr marL="661415" lvl="1" indent="-320039" defTabSz="490727">
              <a:spcBef>
                <a:spcPts val="1300"/>
              </a:spcBef>
              <a:buSzPct val="125000"/>
              <a:buChar char="•"/>
              <a:defRPr sz="3024"/>
            </a:pPr>
            <a:endParaRPr sz="3500" dirty="0"/>
          </a:p>
          <a:p>
            <a:pPr marL="693419" indent="-693419" defTabSz="490727">
              <a:spcBef>
                <a:spcPts val="1300"/>
              </a:spcBef>
              <a:buAutoNum type="arabicPeriod"/>
              <a:defRPr sz="5040"/>
            </a:pPr>
            <a:r>
              <a:rPr sz="3900" dirty="0"/>
              <a:t>Elicitation of values</a:t>
            </a:r>
          </a:p>
          <a:p>
            <a:pPr marL="661415" lvl="1" indent="-320039" defTabSz="490727">
              <a:spcBef>
                <a:spcPts val="1300"/>
              </a:spcBef>
              <a:buSzPct val="125000"/>
              <a:buChar char="•"/>
              <a:defRPr sz="3024"/>
            </a:pPr>
            <a:r>
              <a:rPr sz="3500" dirty="0"/>
              <a:t>Payment vehicle</a:t>
            </a:r>
          </a:p>
          <a:p>
            <a:pPr marL="661415" lvl="1" indent="-320039" defTabSz="490727">
              <a:spcBef>
                <a:spcPts val="1300"/>
              </a:spcBef>
              <a:buSzPct val="125000"/>
              <a:buChar char="•"/>
              <a:defRPr sz="3024"/>
            </a:pPr>
            <a:r>
              <a:rPr sz="3500" dirty="0"/>
              <a:t>Elicitation mechanism</a:t>
            </a:r>
            <a:br>
              <a:rPr sz="3900" dirty="0"/>
            </a:br>
            <a:endParaRPr sz="3900" dirty="0"/>
          </a:p>
          <a:p>
            <a:pPr marL="693419" indent="-693419" defTabSz="490727">
              <a:spcBef>
                <a:spcPts val="1300"/>
              </a:spcBef>
              <a:buAutoNum type="arabicPeriod"/>
              <a:defRPr sz="5040"/>
            </a:pPr>
            <a:r>
              <a:rPr sz="3900" dirty="0"/>
              <a:t>Follow-ups</a:t>
            </a:r>
          </a:p>
          <a:p>
            <a:pPr marL="661415" lvl="1" indent="-320039" defTabSz="490727">
              <a:spcBef>
                <a:spcPts val="1300"/>
              </a:spcBef>
              <a:buSzPct val="125000"/>
              <a:buChar char="•"/>
              <a:defRPr sz="3024"/>
            </a:pPr>
            <a:r>
              <a:rPr sz="3500" dirty="0"/>
              <a:t>Motivation, protests</a:t>
            </a:r>
          </a:p>
          <a:p>
            <a:pPr marL="661415" lvl="1" indent="-320039" defTabSz="490727">
              <a:spcBef>
                <a:spcPts val="1300"/>
              </a:spcBef>
              <a:buSzPct val="125000"/>
              <a:buChar char="•"/>
              <a:defRPr sz="3024"/>
            </a:pPr>
            <a:r>
              <a:rPr sz="3500" dirty="0"/>
              <a:t>Credibility</a:t>
            </a:r>
            <a:br>
              <a:rPr sz="3900" dirty="0"/>
            </a:br>
            <a:endParaRPr sz="3900" dirty="0"/>
          </a:p>
          <a:p>
            <a:pPr marL="693419" indent="-693419" defTabSz="490727">
              <a:spcBef>
                <a:spcPts val="1300"/>
              </a:spcBef>
              <a:buAutoNum type="arabicPeriod"/>
              <a:defRPr sz="5040"/>
            </a:pPr>
            <a:r>
              <a:rPr sz="3900" dirty="0"/>
              <a:t>Demographics</a:t>
            </a:r>
          </a:p>
          <a:p>
            <a:pPr marL="661415" lvl="1" indent="-320039" defTabSz="490727">
              <a:spcBef>
                <a:spcPts val="1300"/>
              </a:spcBef>
              <a:buSzPct val="125000"/>
              <a:buChar char="•"/>
              <a:defRPr sz="3024"/>
            </a:pPr>
            <a:r>
              <a:rPr sz="3500" dirty="0"/>
              <a:t>Age, gender, income, education, family size, … </a:t>
            </a:r>
            <a:br>
              <a:rPr dirty="0"/>
            </a:br>
            <a:r>
              <a:rPr dirty="0"/>
              <a:t>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Scenario"/>
          <p:cNvSpPr txBox="1">
            <a:spLocks noGrp="1"/>
          </p:cNvSpPr>
          <p:nvPr>
            <p:ph type="title"/>
          </p:nvPr>
        </p:nvSpPr>
        <p:spPr>
          <a:prstGeom prst="rect">
            <a:avLst/>
          </a:prstGeom>
        </p:spPr>
        <p:txBody>
          <a:bodyPr/>
          <a:lstStyle/>
          <a:p>
            <a:r>
              <a:t>Scenario</a:t>
            </a:r>
          </a:p>
        </p:txBody>
      </p:sp>
      <p:sp>
        <p:nvSpPr>
          <p:cNvPr id="970" name="Clarifies status quo and describes proposed change…"/>
          <p:cNvSpPr txBox="1">
            <a:spLocks noGrp="1"/>
          </p:cNvSpPr>
          <p:nvPr>
            <p:ph type="body" idx="1"/>
          </p:nvPr>
        </p:nvSpPr>
        <p:spPr>
          <a:xfrm>
            <a:off x="812799" y="1625600"/>
            <a:ext cx="10651067" cy="3924300"/>
          </a:xfrm>
          <a:prstGeom prst="rect">
            <a:avLst/>
          </a:prstGeom>
        </p:spPr>
        <p:txBody>
          <a:bodyPr>
            <a:normAutofit fontScale="92500"/>
          </a:bodyPr>
          <a:lstStyle/>
          <a:p>
            <a:pPr marL="400050" indent="-400050" defTabSz="368045">
              <a:spcBef>
                <a:spcPts val="1000"/>
              </a:spcBef>
              <a:defRPr sz="3780"/>
            </a:pPr>
            <a:r>
              <a:rPr dirty="0"/>
              <a:t>Clarifies status quo and describes proposed change</a:t>
            </a:r>
          </a:p>
          <a:p>
            <a:pPr marL="400050" indent="-400050" defTabSz="368045">
              <a:spcBef>
                <a:spcPts val="1000"/>
              </a:spcBef>
              <a:defRPr sz="3780"/>
            </a:pPr>
            <a:r>
              <a:rPr dirty="0"/>
              <a:t>Text, figures, photos, maps, video, … </a:t>
            </a:r>
          </a:p>
          <a:p>
            <a:pPr marL="400050" indent="-400050" defTabSz="368045">
              <a:spcBef>
                <a:spcPts val="1000"/>
              </a:spcBef>
              <a:defRPr sz="3780"/>
            </a:pPr>
            <a:r>
              <a:rPr dirty="0"/>
              <a:t>Credible</a:t>
            </a:r>
          </a:p>
          <a:p>
            <a:pPr marL="728090" lvl="1" indent="-216027" defTabSz="368045">
              <a:spcBef>
                <a:spcPts val="1000"/>
              </a:spcBef>
              <a:buSzPct val="100000"/>
              <a:buChar char="•"/>
              <a:defRPr sz="2268"/>
            </a:pPr>
            <a:r>
              <a:rPr sz="3000" dirty="0"/>
              <a:t>e.g. Exxon Valdez: double-hulled tankers </a:t>
            </a:r>
            <a:br>
              <a:rPr sz="3000" dirty="0"/>
            </a:br>
            <a:r>
              <a:rPr sz="3000" dirty="0"/>
              <a:t>+ escort and emergency-response ships</a:t>
            </a:r>
          </a:p>
          <a:p>
            <a:pPr marL="400050" indent="-400050" defTabSz="368045">
              <a:spcBef>
                <a:spcPts val="1000"/>
              </a:spcBef>
              <a:defRPr sz="3780"/>
            </a:pPr>
            <a:r>
              <a:rPr dirty="0"/>
              <a:t>Meaningful to respondent</a:t>
            </a:r>
          </a:p>
          <a:p>
            <a:pPr marL="728090" lvl="1" indent="-216027" defTabSz="368045">
              <a:spcBef>
                <a:spcPts val="1000"/>
              </a:spcBef>
              <a:buSzPct val="100000"/>
              <a:buChar char="•"/>
              <a:defRPr sz="2268"/>
            </a:pPr>
            <a:r>
              <a:rPr sz="3000" i="1" dirty="0"/>
              <a:t>Not:</a:t>
            </a:r>
            <a:r>
              <a:rPr sz="3000" dirty="0"/>
              <a:t> “52 MPN </a:t>
            </a:r>
            <a:r>
              <a:rPr sz="3000" dirty="0" err="1"/>
              <a:t>faecal</a:t>
            </a:r>
            <a:r>
              <a:rPr sz="3000" dirty="0"/>
              <a:t> coliforms per 100mL”, but:</a:t>
            </a:r>
          </a:p>
        </p:txBody>
      </p:sp>
      <p:grpSp>
        <p:nvGrpSpPr>
          <p:cNvPr id="978" name="Group"/>
          <p:cNvGrpSpPr/>
          <p:nvPr/>
        </p:nvGrpSpPr>
        <p:grpSpPr>
          <a:xfrm>
            <a:off x="1418167" y="5532967"/>
            <a:ext cx="9825566" cy="3373966"/>
            <a:chOff x="0" y="0"/>
            <a:chExt cx="8636000" cy="3009900"/>
          </a:xfrm>
        </p:grpSpPr>
        <p:pic>
          <p:nvPicPr>
            <p:cNvPr id="971" name="177.png" descr="177.png"/>
            <p:cNvPicPr>
              <a:picLocks noChangeAspect="1"/>
            </p:cNvPicPr>
            <p:nvPr/>
          </p:nvPicPr>
          <p:blipFill>
            <a:blip r:embed="rId3"/>
            <a:stretch>
              <a:fillRect/>
            </a:stretch>
          </p:blipFill>
          <p:spPr>
            <a:xfrm>
              <a:off x="254000" y="292100"/>
              <a:ext cx="2425700" cy="2425700"/>
            </a:xfrm>
            <a:prstGeom prst="rect">
              <a:avLst/>
            </a:prstGeom>
            <a:ln w="12700" cap="flat">
              <a:noFill/>
              <a:miter lim="400000"/>
            </a:ln>
            <a:effectLst/>
          </p:spPr>
        </p:pic>
        <p:pic>
          <p:nvPicPr>
            <p:cNvPr id="972" name="084.png" descr="084.png"/>
            <p:cNvPicPr>
              <a:picLocks noChangeAspect="1"/>
            </p:cNvPicPr>
            <p:nvPr/>
          </p:nvPicPr>
          <p:blipFill>
            <a:blip r:embed="rId4"/>
            <a:stretch>
              <a:fillRect/>
            </a:stretch>
          </p:blipFill>
          <p:spPr>
            <a:xfrm>
              <a:off x="3257550" y="165100"/>
              <a:ext cx="2108200" cy="2108200"/>
            </a:xfrm>
            <a:prstGeom prst="rect">
              <a:avLst/>
            </a:prstGeom>
            <a:ln w="12700" cap="flat">
              <a:noFill/>
              <a:miter lim="400000"/>
            </a:ln>
            <a:effectLst/>
          </p:spPr>
        </p:pic>
        <p:pic>
          <p:nvPicPr>
            <p:cNvPr id="973" name="12065721421426473452johnny_automatic_NPS_map_pictographs_part_71.svg.med.png" descr="12065721421426473452johnny_automatic_NPS_map_pictographs_part_71.svg.med.png"/>
            <p:cNvPicPr>
              <a:picLocks noChangeAspect="1"/>
            </p:cNvPicPr>
            <p:nvPr/>
          </p:nvPicPr>
          <p:blipFill>
            <a:blip r:embed="rId5"/>
            <a:srcRect l="7333" t="4666" r="9000" b="4333"/>
            <a:stretch>
              <a:fillRect/>
            </a:stretch>
          </p:blipFill>
          <p:spPr>
            <a:xfrm>
              <a:off x="6324600" y="406400"/>
              <a:ext cx="1498600" cy="1629952"/>
            </a:xfrm>
            <a:prstGeom prst="rect">
              <a:avLst/>
            </a:prstGeom>
            <a:ln w="12700" cap="flat">
              <a:noFill/>
              <a:miter lim="400000"/>
            </a:ln>
            <a:effectLst/>
          </p:spPr>
        </p:pic>
        <p:sp>
          <p:nvSpPr>
            <p:cNvPr id="974" name="Rounded Rectangle"/>
            <p:cNvSpPr/>
            <p:nvPr/>
          </p:nvSpPr>
          <p:spPr>
            <a:xfrm>
              <a:off x="0" y="0"/>
              <a:ext cx="8636000" cy="3009900"/>
            </a:xfrm>
            <a:prstGeom prst="roundRect">
              <a:avLst>
                <a:gd name="adj" fmla="val 6329"/>
              </a:avLst>
            </a:prstGeom>
            <a:noFill/>
            <a:ln w="25400" cap="flat">
              <a:solidFill>
                <a:srgbClr val="0000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975" name="✔"/>
            <p:cNvSpPr txBox="1"/>
            <p:nvPr/>
          </p:nvSpPr>
          <p:spPr>
            <a:xfrm>
              <a:off x="4043660" y="2184399"/>
              <a:ext cx="544166"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4F7A28"/>
                  </a:solidFill>
                </a:defRPr>
              </a:lvl1pPr>
            </a:lstStyle>
            <a:p>
              <a:r>
                <a:t>✔</a:t>
              </a:r>
            </a:p>
          </p:txBody>
        </p:sp>
        <p:sp>
          <p:nvSpPr>
            <p:cNvPr id="976" name="✔"/>
            <p:cNvSpPr txBox="1"/>
            <p:nvPr/>
          </p:nvSpPr>
          <p:spPr>
            <a:xfrm>
              <a:off x="6794500" y="2184399"/>
              <a:ext cx="544166"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4F7A28"/>
                  </a:solidFill>
                </a:defRPr>
              </a:lvl1pPr>
            </a:lstStyle>
            <a:p>
              <a:r>
                <a:t>✔</a:t>
              </a:r>
            </a:p>
          </p:txBody>
        </p:sp>
        <p:sp>
          <p:nvSpPr>
            <p:cNvPr id="977" name="X"/>
            <p:cNvSpPr txBox="1"/>
            <p:nvPr/>
          </p:nvSpPr>
          <p:spPr>
            <a:xfrm>
              <a:off x="1249386" y="2079818"/>
              <a:ext cx="458394" cy="8187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B51A00"/>
                  </a:solidFill>
                  <a:latin typeface="Chalkboard SE Bold"/>
                  <a:ea typeface="Chalkboard SE Bold"/>
                  <a:cs typeface="Chalkboard SE Bold"/>
                  <a:sym typeface="Chalkboard SE Bold"/>
                </a:defRPr>
              </a:lvl1pPr>
            </a:lstStyle>
            <a:p>
              <a:r>
                <a:t>X</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70">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7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70">
                                            <p:txEl>
                                              <p:pRg st="4" end="4"/>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970">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9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 grpId="1" build="p" animBg="1" advAuto="0"/>
      <p:bldP spid="978"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Neutrality &amp; framing"/>
          <p:cNvSpPr txBox="1">
            <a:spLocks noGrp="1"/>
          </p:cNvSpPr>
          <p:nvPr>
            <p:ph type="title"/>
          </p:nvPr>
        </p:nvSpPr>
        <p:spPr>
          <a:prstGeom prst="rect">
            <a:avLst/>
          </a:prstGeom>
        </p:spPr>
        <p:txBody>
          <a:bodyPr/>
          <a:lstStyle/>
          <a:p>
            <a:r>
              <a:rPr dirty="0"/>
              <a:t>Neutrality &amp; framing</a:t>
            </a:r>
          </a:p>
        </p:txBody>
      </p:sp>
      <p:sp>
        <p:nvSpPr>
          <p:cNvPr id="983" name="Fluffy little baa-lambs will be senselessly slaughtered…"/>
          <p:cNvSpPr txBox="1">
            <a:spLocks noGrp="1"/>
          </p:cNvSpPr>
          <p:nvPr>
            <p:ph type="body" idx="1"/>
          </p:nvPr>
        </p:nvSpPr>
        <p:spPr>
          <a:xfrm>
            <a:off x="812799" y="1625600"/>
            <a:ext cx="11802534" cy="7315200"/>
          </a:xfrm>
          <a:prstGeom prst="rect">
            <a:avLst/>
          </a:prstGeom>
        </p:spPr>
        <p:txBody>
          <a:bodyPr>
            <a:normAutofit/>
          </a:bodyPr>
          <a:lstStyle/>
          <a:p>
            <a:pPr marL="527050" indent="-527050" defTabSz="484886">
              <a:spcBef>
                <a:spcPts val="1300"/>
              </a:spcBef>
              <a:defRPr sz="4980"/>
            </a:pPr>
            <a:r>
              <a:rPr sz="4000" i="1" dirty="0"/>
              <a:t>Fluffy little baa-lambs will be </a:t>
            </a:r>
            <a:r>
              <a:rPr sz="4000" dirty="0"/>
              <a:t>senselessly slaughtered</a:t>
            </a:r>
            <a:br>
              <a:rPr sz="4000" dirty="0"/>
            </a:br>
            <a:br>
              <a:rPr sz="4000" dirty="0"/>
            </a:br>
            <a:br>
              <a:rPr sz="4000" dirty="0"/>
            </a:br>
            <a:br>
              <a:rPr sz="4000" dirty="0"/>
            </a:br>
            <a:endParaRPr sz="4000" dirty="0"/>
          </a:p>
          <a:p>
            <a:pPr marL="527050" indent="-527050" defTabSz="484886">
              <a:spcBef>
                <a:spcPts val="1300"/>
              </a:spcBef>
              <a:defRPr sz="4980"/>
            </a:pPr>
            <a:endParaRPr sz="4000" dirty="0"/>
          </a:p>
          <a:p>
            <a:pPr marL="527050" indent="-527050" defTabSz="484886">
              <a:spcBef>
                <a:spcPts val="1300"/>
              </a:spcBef>
              <a:defRPr sz="4980"/>
            </a:pPr>
            <a:r>
              <a:rPr sz="4000" dirty="0"/>
              <a:t>aka minor </a:t>
            </a:r>
            <a:r>
              <a:rPr sz="4000" i="1" dirty="0"/>
              <a:t>livestock losses</a:t>
            </a:r>
          </a:p>
        </p:txBody>
      </p:sp>
      <p:pic>
        <p:nvPicPr>
          <p:cNvPr id="984" name="browse.png" descr="browse.png"/>
          <p:cNvPicPr>
            <a:picLocks noChangeAspect="1"/>
          </p:cNvPicPr>
          <p:nvPr/>
        </p:nvPicPr>
        <p:blipFill>
          <a:blip r:embed="rId3"/>
          <a:stretch>
            <a:fillRect/>
          </a:stretch>
        </p:blipFill>
        <p:spPr>
          <a:xfrm>
            <a:off x="1494354" y="2451099"/>
            <a:ext cx="3180122" cy="2628901"/>
          </a:xfrm>
          <a:prstGeom prst="rect">
            <a:avLst/>
          </a:prstGeom>
          <a:ln w="12700">
            <a:solidFill>
              <a:srgbClr val="000000"/>
            </a:solidFill>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Payment vehicle"/>
          <p:cNvSpPr txBox="1">
            <a:spLocks noGrp="1"/>
          </p:cNvSpPr>
          <p:nvPr>
            <p:ph type="title"/>
          </p:nvPr>
        </p:nvSpPr>
        <p:spPr>
          <a:prstGeom prst="rect">
            <a:avLst/>
          </a:prstGeom>
        </p:spPr>
        <p:txBody>
          <a:bodyPr/>
          <a:lstStyle/>
          <a:p>
            <a:r>
              <a:rPr dirty="0"/>
              <a:t>Payment vehicle</a:t>
            </a:r>
          </a:p>
        </p:txBody>
      </p:sp>
      <p:sp>
        <p:nvSpPr>
          <p:cNvPr id="989" name="Taxes…"/>
          <p:cNvSpPr txBox="1">
            <a:spLocks noGrp="1"/>
          </p:cNvSpPr>
          <p:nvPr>
            <p:ph type="body" idx="1"/>
          </p:nvPr>
        </p:nvSpPr>
        <p:spPr>
          <a:xfrm>
            <a:off x="812800" y="1625600"/>
            <a:ext cx="5956300" cy="7315200"/>
          </a:xfrm>
          <a:prstGeom prst="rect">
            <a:avLst/>
          </a:prstGeom>
        </p:spPr>
        <p:txBody>
          <a:bodyPr>
            <a:normAutofit/>
          </a:bodyPr>
          <a:lstStyle/>
          <a:p>
            <a:pPr marL="635000" indent="-635000"/>
            <a:r>
              <a:rPr sz="3600" dirty="0"/>
              <a:t>Taxes</a:t>
            </a:r>
          </a:p>
          <a:p>
            <a:pPr marL="635000" indent="-635000"/>
            <a:r>
              <a:rPr sz="3600" dirty="0"/>
              <a:t>Bill surcharges</a:t>
            </a:r>
            <a:endParaRPr lang="en-GB" sz="3600" dirty="0"/>
          </a:p>
          <a:p>
            <a:pPr marL="635000" indent="-635000"/>
            <a:r>
              <a:rPr lang="en-GB" sz="3600" dirty="0"/>
              <a:t>Entrance fee</a:t>
            </a:r>
          </a:p>
          <a:p>
            <a:pPr marL="635000" indent="-635000"/>
            <a:r>
              <a:rPr lang="en-GB" sz="3600" dirty="0"/>
              <a:t>Parking charge</a:t>
            </a:r>
            <a:endParaRPr sz="3600" dirty="0"/>
          </a:p>
          <a:p>
            <a:pPr marL="635000" indent="-635000"/>
            <a:endParaRPr sz="3600" dirty="0"/>
          </a:p>
          <a:p>
            <a:pPr marL="635000" indent="-635000"/>
            <a:r>
              <a:rPr sz="3600" dirty="0"/>
              <a:t>One-off or recurring?</a:t>
            </a:r>
          </a:p>
          <a:p>
            <a:pPr marL="635000" indent="-635000"/>
            <a:endParaRPr sz="3600" dirty="0"/>
          </a:p>
          <a:p>
            <a:pPr marL="635000" indent="-635000"/>
            <a:r>
              <a:rPr sz="3600" i="1" dirty="0"/>
              <a:t>Not</a:t>
            </a:r>
            <a:r>
              <a:rPr sz="3600" dirty="0"/>
              <a:t> voluntary</a:t>
            </a:r>
          </a:p>
          <a:p>
            <a:pPr marL="1155700" lvl="1" indent="-342900">
              <a:buSzPct val="100000"/>
              <a:buChar char="•"/>
            </a:pPr>
            <a:r>
              <a:rPr sz="3600" dirty="0"/>
              <a:t>For a public good</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Some elicitation methods"/>
          <p:cNvSpPr txBox="1">
            <a:spLocks noGrp="1"/>
          </p:cNvSpPr>
          <p:nvPr>
            <p:ph type="title"/>
          </p:nvPr>
        </p:nvSpPr>
        <p:spPr>
          <a:prstGeom prst="rect">
            <a:avLst/>
          </a:prstGeom>
        </p:spPr>
        <p:txBody>
          <a:bodyPr/>
          <a:lstStyle/>
          <a:p>
            <a:r>
              <a:t>Some elicitation methods</a:t>
            </a:r>
          </a:p>
        </p:txBody>
      </p:sp>
      <p:sp>
        <p:nvSpPr>
          <p:cNvPr id="994" name="Open-ended…"/>
          <p:cNvSpPr txBox="1">
            <a:spLocks noGrp="1"/>
          </p:cNvSpPr>
          <p:nvPr>
            <p:ph type="body" idx="1"/>
          </p:nvPr>
        </p:nvSpPr>
        <p:spPr>
          <a:xfrm>
            <a:off x="812800" y="1625600"/>
            <a:ext cx="8483600" cy="7315200"/>
          </a:xfrm>
          <a:prstGeom prst="rect">
            <a:avLst/>
          </a:prstGeom>
        </p:spPr>
        <p:txBody>
          <a:bodyPr>
            <a:normAutofit fontScale="85000" lnSpcReduction="20000"/>
          </a:bodyPr>
          <a:lstStyle/>
          <a:p>
            <a:pPr marL="539750" indent="-539750" defTabSz="496570">
              <a:spcBef>
                <a:spcPts val="1300"/>
              </a:spcBef>
              <a:defRPr sz="5100"/>
            </a:pPr>
            <a:r>
              <a:rPr sz="3900" dirty="0"/>
              <a:t>Open-ended</a:t>
            </a:r>
          </a:p>
          <a:p>
            <a:pPr marL="982344" lvl="1" indent="-291465" defTabSz="496570">
              <a:spcBef>
                <a:spcPts val="1300"/>
              </a:spcBef>
              <a:buSzPct val="100000"/>
              <a:buChar char="•"/>
              <a:defRPr sz="3060"/>
            </a:pPr>
            <a:r>
              <a:rPr sz="3900" dirty="0"/>
              <a:t>So: how much are you WTP? </a:t>
            </a:r>
            <a:br>
              <a:rPr sz="3900" dirty="0"/>
            </a:br>
            <a:endParaRPr sz="3900" dirty="0"/>
          </a:p>
          <a:p>
            <a:pPr marL="539750" indent="-539750" defTabSz="496570">
              <a:spcBef>
                <a:spcPts val="1300"/>
              </a:spcBef>
              <a:defRPr sz="5100"/>
            </a:pPr>
            <a:r>
              <a:rPr sz="3900" dirty="0"/>
              <a:t>Payment ladder, payment card</a:t>
            </a:r>
          </a:p>
          <a:p>
            <a:pPr marL="982344" lvl="1" indent="-291465" defTabSz="496570">
              <a:spcBef>
                <a:spcPts val="1300"/>
              </a:spcBef>
              <a:buSzPct val="100000"/>
              <a:buChar char="•"/>
              <a:defRPr sz="3060"/>
            </a:pPr>
            <a:r>
              <a:rPr sz="3900" dirty="0"/>
              <a:t>Tick the amounts you are certain you are WTP, and cross those you are certain you aren’t</a:t>
            </a:r>
            <a:br>
              <a:rPr sz="3900" dirty="0"/>
            </a:br>
            <a:endParaRPr sz="3900" dirty="0"/>
          </a:p>
          <a:p>
            <a:pPr marL="539750" indent="-539750" defTabSz="496570">
              <a:spcBef>
                <a:spcPts val="1300"/>
              </a:spcBef>
              <a:defRPr sz="5100"/>
            </a:pPr>
            <a:r>
              <a:rPr sz="3900" dirty="0"/>
              <a:t>Dichotomous choice (DC), referendum</a:t>
            </a:r>
          </a:p>
          <a:p>
            <a:pPr marL="982344" lvl="1" indent="-291465" defTabSz="496570">
              <a:spcBef>
                <a:spcPts val="1300"/>
              </a:spcBef>
              <a:buSzPct val="100000"/>
              <a:buChar char="•"/>
              <a:defRPr sz="3060"/>
            </a:pPr>
            <a:r>
              <a:rPr sz="3900" dirty="0"/>
              <a:t>The policy will cost £X per household. </a:t>
            </a:r>
            <a:br>
              <a:rPr sz="3900" dirty="0"/>
            </a:br>
            <a:r>
              <a:rPr sz="3900" dirty="0"/>
              <a:t>Will you vote for it?</a:t>
            </a:r>
            <a:endParaRPr lang="en-GB" sz="3900"/>
          </a:p>
          <a:p>
            <a:pPr marL="982344" lvl="1" indent="-291465" defTabSz="496570">
              <a:spcBef>
                <a:spcPts val="1300"/>
              </a:spcBef>
              <a:buSzPct val="100000"/>
              <a:buChar char="•"/>
              <a:defRPr sz="3060"/>
            </a:pPr>
            <a:endParaRPr lang="en-GB" sz="3900" dirty="0"/>
          </a:p>
          <a:p>
            <a:pPr marL="494649" indent="-291465" defTabSz="496570">
              <a:spcBef>
                <a:spcPts val="1300"/>
              </a:spcBef>
              <a:buSzPct val="100000"/>
              <a:defRPr sz="3060"/>
            </a:pPr>
            <a:r>
              <a:rPr lang="en-GB" sz="3900" dirty="0" err="1"/>
              <a:t>Trichotomous</a:t>
            </a:r>
            <a:r>
              <a:rPr lang="en-GB" sz="3900" dirty="0"/>
              <a:t> choice</a:t>
            </a:r>
          </a:p>
          <a:p>
            <a:pPr marL="982344" lvl="1" indent="-291465" defTabSz="496570">
              <a:spcBef>
                <a:spcPts val="1300"/>
              </a:spcBef>
              <a:buSzPct val="100000"/>
              <a:buChar char="•"/>
              <a:defRPr sz="3060"/>
            </a:pPr>
            <a:r>
              <a:rPr lang="en-GB" sz="3900" dirty="0"/>
              <a:t>If not, how about £X-Y?</a:t>
            </a:r>
          </a:p>
          <a:p>
            <a:pPr marL="982344" lvl="1" indent="-291465" defTabSz="496570">
              <a:spcBef>
                <a:spcPts val="1300"/>
              </a:spcBef>
              <a:buSzPct val="100000"/>
              <a:buChar char="•"/>
              <a:defRPr sz="3060"/>
            </a:pPr>
            <a:r>
              <a:rPr lang="en-GB" sz="3900" dirty="0"/>
              <a:t>If so, how about £X+Y?</a:t>
            </a:r>
            <a:br>
              <a:rPr dirty="0"/>
            </a:br>
            <a:endParaRPr dirty="0"/>
          </a:p>
        </p:txBody>
      </p:sp>
      <p:sp>
        <p:nvSpPr>
          <p:cNvPr id="995" name="Difficult, unfamiliar, high non-response rates"/>
          <p:cNvSpPr txBox="1"/>
          <p:nvPr/>
        </p:nvSpPr>
        <p:spPr>
          <a:xfrm>
            <a:off x="8550910" y="2132018"/>
            <a:ext cx="4305301" cy="9003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r">
              <a:lnSpc>
                <a:spcPct val="80000"/>
              </a:lnSpc>
              <a:defRPr sz="2400">
                <a:solidFill>
                  <a:srgbClr val="000000"/>
                </a:solidFill>
                <a:latin typeface="+mn-lt"/>
                <a:ea typeface="+mn-ea"/>
                <a:cs typeface="+mn-cs"/>
                <a:sym typeface="Myriad Pro"/>
              </a:defRPr>
            </a:lvl1pPr>
          </a:lstStyle>
          <a:p>
            <a:r>
              <a:rPr sz="3200" dirty="0">
                <a:latin typeface="Candara" panose="020E0502030303020204" pitchFamily="34" charset="0"/>
              </a:rPr>
              <a:t>Difficult, unfamiliar, high non-response rates</a:t>
            </a:r>
          </a:p>
        </p:txBody>
      </p:sp>
      <p:grpSp>
        <p:nvGrpSpPr>
          <p:cNvPr id="998" name="Group"/>
          <p:cNvGrpSpPr/>
          <p:nvPr/>
        </p:nvGrpSpPr>
        <p:grpSpPr>
          <a:xfrm>
            <a:off x="9052560" y="4351868"/>
            <a:ext cx="3746006" cy="3647165"/>
            <a:chOff x="-867439" y="-858074"/>
            <a:chExt cx="3593552" cy="2867152"/>
          </a:xfrm>
        </p:grpSpPr>
        <p:sp>
          <p:nvSpPr>
            <p:cNvPr id="996" name="Easy, incentive-compatible, but inefficient"/>
            <p:cNvSpPr txBox="1"/>
            <p:nvPr/>
          </p:nvSpPr>
          <p:spPr>
            <a:xfrm>
              <a:off x="-867439" y="1108710"/>
              <a:ext cx="3167616" cy="9003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rPr sz="2800" dirty="0">
                  <a:latin typeface="Candara" panose="020E0502030303020204" pitchFamily="34" charset="0"/>
                </a:rPr>
                <a:t>Easy, incentive-compatible, but inefficient</a:t>
              </a:r>
            </a:p>
          </p:txBody>
        </p:sp>
        <p:pic>
          <p:nvPicPr>
            <p:cNvPr id="997" name="d_91.png" descr="d_91.png"/>
            <p:cNvPicPr>
              <a:picLocks noChangeAspect="1"/>
            </p:cNvPicPr>
            <p:nvPr/>
          </p:nvPicPr>
          <p:blipFill>
            <a:blip r:embed="rId3"/>
            <a:stretch>
              <a:fillRect/>
            </a:stretch>
          </p:blipFill>
          <p:spPr>
            <a:xfrm>
              <a:off x="698500" y="-858074"/>
              <a:ext cx="2027613" cy="196678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94">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9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994">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99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94">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994">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994">
                                            <p:txEl>
                                              <p:pRg st="7" end="7"/>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994">
                                            <p:txEl>
                                              <p:pRg st="8" end="8"/>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994">
                                            <p:txEl>
                                              <p:pRg st="9" end="9"/>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2" nodeType="clickEffect">
                                  <p:stCondLst>
                                    <p:cond delay="0"/>
                                  </p:stCondLst>
                                  <p:iterate>
                                    <p:tmAbs val="0"/>
                                  </p:iterate>
                                  <p:childTnLst>
                                    <p:set>
                                      <p:cBhvr>
                                        <p:cTn id="33" fill="hold"/>
                                        <p:tgtEl>
                                          <p:spTgt spid="99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3" nodeType="clickEffect">
                                  <p:stCondLst>
                                    <p:cond delay="0"/>
                                  </p:stCondLst>
                                  <p:iterate>
                                    <p:tmAbs val="0"/>
                                  </p:iterate>
                                  <p:childTnLst>
                                    <p:set>
                                      <p:cBhvr>
                                        <p:cTn id="37" fill="hold"/>
                                        <p:tgtEl>
                                          <p:spTgt spid="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 grpId="1" build="p" animBg="1" advAuto="0"/>
      <p:bldP spid="995" grpId="2" animBg="1" advAuto="0"/>
      <p:bldP spid="998" grpId="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b="1"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b="1"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dirty="0">
                <a:solidFill>
                  <a:schemeClr val="tx1">
                    <a:lumMod val="95000"/>
                    <a:lumOff val="5000"/>
                  </a:schemeClr>
                </a:solidFill>
              </a:rPr>
              <a:t>Choice</a:t>
            </a:r>
            <a:r>
              <a:rPr lang="en-US" sz="4027"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1653865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3" name="888682_42689349.png" descr="888682_42689349.png"/>
          <p:cNvPicPr>
            <a:picLocks noChangeAspect="1"/>
          </p:cNvPicPr>
          <p:nvPr/>
        </p:nvPicPr>
        <p:blipFill>
          <a:blip r:embed="rId3"/>
          <a:stretch>
            <a:fillRect/>
          </a:stretch>
        </p:blipFill>
        <p:spPr>
          <a:xfrm>
            <a:off x="-1625600" y="0"/>
            <a:ext cx="14630400" cy="9753600"/>
          </a:xfrm>
          <a:prstGeom prst="rect">
            <a:avLst/>
          </a:prstGeom>
          <a:ln w="12700">
            <a:miter lim="400000"/>
          </a:ln>
        </p:spPr>
      </p:pic>
      <p:sp>
        <p:nvSpPr>
          <p:cNvPr id="1054" name="Case study 1: Stonehenge roads"/>
          <p:cNvSpPr txBox="1">
            <a:spLocks noGrp="1"/>
          </p:cNvSpPr>
          <p:nvPr>
            <p:ph type="title"/>
          </p:nvPr>
        </p:nvSpPr>
        <p:spPr>
          <a:prstGeom prst="rect">
            <a:avLst/>
          </a:prstGeom>
        </p:spPr>
        <p:txBody>
          <a:bodyPr anchor="t"/>
          <a:lstStyle/>
          <a:p>
            <a:r>
              <a:rPr dirty="0">
                <a:solidFill>
                  <a:srgbClr val="FFFF00"/>
                </a:solidFill>
              </a:rPr>
              <a:t>Case study 1: Stonehenge roads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590278" y="523436"/>
            <a:ext cx="11704320" cy="7412285"/>
          </a:xfrm>
        </p:spPr>
        <p:txBody>
          <a:bodyPr>
            <a:normAutofit/>
          </a:bodyPr>
          <a:lstStyle/>
          <a:p>
            <a:pPr eaLnBrk="1" hangingPunct="1">
              <a:buNone/>
            </a:pPr>
            <a:r>
              <a:rPr lang="en-US" sz="3200" dirty="0">
                <a:latin typeface="Candara" panose="020E0502030303020204" pitchFamily="34" charset="0"/>
              </a:rPr>
              <a:t>0 Introduction</a:t>
            </a:r>
          </a:p>
          <a:p>
            <a:pPr eaLnBrk="1" hangingPunct="1">
              <a:buNone/>
            </a:pPr>
            <a:r>
              <a:rPr lang="en-US" sz="3200" dirty="0">
                <a:latin typeface="Candara" panose="020E0502030303020204" pitchFamily="34" charset="0"/>
              </a:rPr>
              <a:t>1 Social choice</a:t>
            </a:r>
          </a:p>
          <a:p>
            <a:pPr eaLnBrk="1" hangingPunct="1">
              <a:buNone/>
            </a:pPr>
            <a:r>
              <a:rPr lang="en-US" sz="3200" dirty="0">
                <a:latin typeface="Candara" panose="020E0502030303020204" pitchFamily="34" charset="0"/>
              </a:rPr>
              <a:t>2 Externalities and public goods</a:t>
            </a:r>
          </a:p>
          <a:p>
            <a:pPr eaLnBrk="1" hangingPunct="1">
              <a:buNone/>
            </a:pPr>
            <a:r>
              <a:rPr lang="en-US" sz="3200" dirty="0">
                <a:latin typeface="Candara" panose="020E0502030303020204" pitchFamily="34" charset="0"/>
              </a:rPr>
              <a:t>3 Decision analysis</a:t>
            </a:r>
          </a:p>
          <a:p>
            <a:pPr eaLnBrk="1" hangingPunct="1">
              <a:buNone/>
            </a:pPr>
            <a:r>
              <a:rPr lang="en-US" sz="3200" dirty="0">
                <a:latin typeface="Candara" panose="020E0502030303020204" pitchFamily="34" charset="0"/>
              </a:rPr>
              <a:t>4 Valuation: Aims and purpose</a:t>
            </a:r>
          </a:p>
          <a:p>
            <a:pPr eaLnBrk="1" hangingPunct="1">
              <a:buNone/>
            </a:pPr>
            <a:r>
              <a:rPr lang="en-US" sz="3200" dirty="0">
                <a:latin typeface="Candara" panose="020E0502030303020204" pitchFamily="34" charset="0"/>
              </a:rPr>
              <a:t>5 Valuation: Revealed preferences</a:t>
            </a:r>
          </a:p>
          <a:p>
            <a:pPr eaLnBrk="1" hangingPunct="1">
              <a:buNone/>
            </a:pPr>
            <a:r>
              <a:rPr lang="en-US" sz="3600" b="1" dirty="0">
                <a:latin typeface="Candara" panose="020E0502030303020204" pitchFamily="34" charset="0"/>
              </a:rPr>
              <a:t>6 Valuation: Stated preferences</a:t>
            </a:r>
          </a:p>
          <a:p>
            <a:pPr eaLnBrk="1" hangingPunct="1">
              <a:buNone/>
            </a:pPr>
            <a:r>
              <a:rPr lang="en-US" sz="3200" dirty="0">
                <a:latin typeface="Candara" panose="020E0502030303020204" pitchFamily="34" charset="0"/>
              </a:rPr>
              <a:t>7 Direct regulation</a:t>
            </a:r>
          </a:p>
          <a:p>
            <a:pPr eaLnBrk="1" hangingPunct="1">
              <a:buNone/>
            </a:pPr>
            <a:r>
              <a:rPr lang="en-US" sz="3200" dirty="0">
                <a:latin typeface="Candara" panose="020E0502030303020204" pitchFamily="34" charset="0"/>
              </a:rPr>
              <a:t>8 Market-based instruments</a:t>
            </a:r>
          </a:p>
          <a:p>
            <a:pPr>
              <a:buNone/>
            </a:pPr>
            <a:r>
              <a:rPr lang="en-US" sz="3200">
                <a:latin typeface="Candara" panose="020E0502030303020204" pitchFamily="34" charset="0"/>
              </a:rPr>
              <a:t>9 Complications with instruments</a:t>
            </a:r>
            <a:endParaRPr lang="en-US" sz="3200" dirty="0">
              <a:latin typeface="Candara" panose="020E0502030303020204" pitchFamily="34" charset="0"/>
            </a:endParaRPr>
          </a:p>
          <a:p>
            <a:pPr eaLnBrk="1" hangingPunct="1">
              <a:buNone/>
            </a:pPr>
            <a:r>
              <a:rPr lang="en-US" sz="3200" dirty="0">
                <a:latin typeface="Candara" panose="020E0502030303020204" pitchFamily="34" charset="0"/>
              </a:rPr>
              <a:t>10 Growth and the environment</a:t>
            </a:r>
          </a:p>
          <a:p>
            <a:pPr eaLnBrk="1" hangingPunct="1">
              <a:buNone/>
            </a:pPr>
            <a:r>
              <a:rPr lang="en-US" sz="3200" dirty="0">
                <a:latin typeface="Candara" panose="020E0502030303020204" pitchFamily="34" charset="0"/>
              </a:rPr>
              <a:t>11 Green accounting</a:t>
            </a:r>
          </a:p>
        </p:txBody>
      </p:sp>
    </p:spTree>
    <p:extLst>
      <p:ext uri="{BB962C8B-B14F-4D97-AF65-F5344CB8AC3E}">
        <p14:creationId xmlns:p14="http://schemas.microsoft.com/office/powerpoint/2010/main" val="4031498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8" name="before_and_after.png" descr="before_and_after.png"/>
          <p:cNvPicPr>
            <a:picLocks noChangeAspect="1"/>
          </p:cNvPicPr>
          <p:nvPr/>
        </p:nvPicPr>
        <p:blipFill>
          <a:blip r:embed="rId3"/>
          <a:srcRect l="830" r="51091" b="2144"/>
          <a:stretch>
            <a:fillRect/>
          </a:stretch>
        </p:blipFill>
        <p:spPr>
          <a:xfrm>
            <a:off x="482600" y="1612900"/>
            <a:ext cx="5880100" cy="6375400"/>
          </a:xfrm>
          <a:prstGeom prst="rect">
            <a:avLst/>
          </a:prstGeom>
          <a:ln w="12700">
            <a:miter lim="400000"/>
          </a:ln>
        </p:spPr>
      </p:pic>
      <p:pic>
        <p:nvPicPr>
          <p:cNvPr id="1059" name="before_and_after.png" descr="before_and_after.png"/>
          <p:cNvPicPr>
            <a:picLocks noChangeAspect="1"/>
          </p:cNvPicPr>
          <p:nvPr/>
        </p:nvPicPr>
        <p:blipFill>
          <a:blip r:embed="rId3"/>
          <a:srcRect l="51192" r="730" b="2144"/>
          <a:stretch>
            <a:fillRect/>
          </a:stretch>
        </p:blipFill>
        <p:spPr>
          <a:xfrm>
            <a:off x="6642100" y="1612900"/>
            <a:ext cx="5880100" cy="63754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059"/>
                                        </p:tgtEl>
                                        <p:attrNameLst>
                                          <p:attrName>style.visibility</p:attrName>
                                        </p:attrNameLst>
                                      </p:cBhvr>
                                      <p:to>
                                        <p:strVal val="visible"/>
                                      </p:to>
                                    </p:set>
                                    <p:anim calcmode="lin" valueType="num">
                                      <p:cBhvr>
                                        <p:cTn id="7" dur="500" fill="hold"/>
                                        <p:tgtEl>
                                          <p:spTgt spid="1059"/>
                                        </p:tgtEl>
                                        <p:attrNameLst>
                                          <p:attrName>ppt_x</p:attrName>
                                        </p:attrNameLst>
                                      </p:cBhvr>
                                      <p:tavLst>
                                        <p:tav tm="0">
                                          <p:val>
                                            <p:strVal val="1+#ppt_w/2"/>
                                          </p:val>
                                        </p:tav>
                                        <p:tav tm="100000">
                                          <p:val>
                                            <p:strVal val="#ppt_x"/>
                                          </p:val>
                                        </p:tav>
                                      </p:tavLst>
                                    </p:anim>
                                    <p:anim calcmode="lin" valueType="num">
                                      <p:cBhvr>
                                        <p:cTn id="8" dur="500" fill="hold"/>
                                        <p:tgtEl>
                                          <p:spTgt spid="10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Stonehenge proposal"/>
          <p:cNvSpPr txBox="1">
            <a:spLocks noGrp="1"/>
          </p:cNvSpPr>
          <p:nvPr>
            <p:ph type="title"/>
          </p:nvPr>
        </p:nvSpPr>
        <p:spPr>
          <a:prstGeom prst="rect">
            <a:avLst/>
          </a:prstGeom>
        </p:spPr>
        <p:txBody>
          <a:bodyPr/>
          <a:lstStyle/>
          <a:p>
            <a:pPr algn="ctr"/>
            <a:r>
              <a:rPr dirty="0"/>
              <a:t>Stonehenge proposal</a:t>
            </a:r>
          </a:p>
        </p:txBody>
      </p:sp>
      <p:sp>
        <p:nvSpPr>
          <p:cNvPr id="1064" name="Costs…"/>
          <p:cNvSpPr txBox="1">
            <a:spLocks noGrp="1"/>
          </p:cNvSpPr>
          <p:nvPr>
            <p:ph type="body" idx="1"/>
          </p:nvPr>
        </p:nvSpPr>
        <p:spPr>
          <a:xfrm>
            <a:off x="812799" y="1625600"/>
            <a:ext cx="11216639" cy="7315200"/>
          </a:xfrm>
          <a:prstGeom prst="rect">
            <a:avLst/>
          </a:prstGeom>
        </p:spPr>
        <p:txBody>
          <a:bodyPr>
            <a:normAutofit/>
          </a:bodyPr>
          <a:lstStyle/>
          <a:p>
            <a:pPr marL="565150" indent="-565150" defTabSz="519937">
              <a:spcBef>
                <a:spcPts val="1400"/>
              </a:spcBef>
              <a:defRPr sz="5340"/>
            </a:pPr>
            <a:r>
              <a:rPr sz="3600" dirty="0"/>
              <a:t>Costs</a:t>
            </a:r>
          </a:p>
          <a:p>
            <a:pPr marL="1028572" lvl="1" indent="-305180" defTabSz="519937">
              <a:spcBef>
                <a:spcPts val="1400"/>
              </a:spcBef>
              <a:buSzPct val="100000"/>
              <a:buChar char="•"/>
              <a:defRPr sz="3204"/>
            </a:pPr>
            <a:r>
              <a:rPr sz="3200" dirty="0"/>
              <a:t>£125m construction and maintenance</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Loss of visual amenity for drivers</a:t>
            </a:r>
            <a:br>
              <a:rPr sz="3200" dirty="0"/>
            </a:br>
            <a:endParaRPr sz="3200" dirty="0"/>
          </a:p>
          <a:p>
            <a:pPr marL="565150" indent="-565150" defTabSz="519937">
              <a:spcBef>
                <a:spcPts val="1400"/>
              </a:spcBef>
              <a:defRPr sz="5340"/>
            </a:pPr>
            <a:r>
              <a:rPr sz="3600" dirty="0"/>
              <a:t>Benefits</a:t>
            </a:r>
          </a:p>
          <a:p>
            <a:pPr marL="1028572" lvl="1" indent="-305180" defTabSz="519937">
              <a:spcBef>
                <a:spcPts val="1400"/>
              </a:spcBef>
              <a:buSzPct val="100000"/>
              <a:buChar char="•"/>
              <a:defRPr sz="3204"/>
            </a:pPr>
            <a:r>
              <a:rPr sz="3200" dirty="0"/>
              <a:t>Time savings</a:t>
            </a:r>
          </a:p>
          <a:p>
            <a:pPr marL="1028572" lvl="1" indent="-305180" defTabSz="519937">
              <a:spcBef>
                <a:spcPts val="1400"/>
              </a:spcBef>
              <a:buSzPct val="100000"/>
              <a:buChar char="•"/>
              <a:defRPr sz="3204"/>
            </a:pPr>
            <a:r>
              <a:rPr sz="3200" dirty="0"/>
              <a:t>Lower vehicle operating costs</a:t>
            </a:r>
          </a:p>
          <a:p>
            <a:pPr marL="1028572" lvl="1" indent="-305180" defTabSz="519937">
              <a:spcBef>
                <a:spcPts val="1400"/>
              </a:spcBef>
              <a:buSzPct val="100000"/>
              <a:buChar char="•"/>
              <a:defRPr sz="3204"/>
            </a:pPr>
            <a:r>
              <a:rPr sz="3200" dirty="0"/>
              <a:t>Fewer accidents</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Gain in visual amenity for visitors</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Noise reduction</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Reunification of the landscape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cenario"/>
          <p:cNvSpPr txBox="1">
            <a:spLocks noGrp="1"/>
          </p:cNvSpPr>
          <p:nvPr>
            <p:ph type="title"/>
          </p:nvPr>
        </p:nvSpPr>
        <p:spPr>
          <a:xfrm>
            <a:off x="1104754" y="134350"/>
            <a:ext cx="11216640" cy="1885245"/>
          </a:xfrm>
          <a:prstGeom prst="rect">
            <a:avLst/>
          </a:prstGeom>
        </p:spPr>
        <p:txBody>
          <a:bodyPr/>
          <a:lstStyle/>
          <a:p>
            <a:pPr algn="ctr"/>
            <a:r>
              <a:rPr dirty="0"/>
              <a:t>Scenario</a:t>
            </a:r>
          </a:p>
        </p:txBody>
      </p:sp>
      <p:sp>
        <p:nvSpPr>
          <p:cNvPr id="1070" name="Verbal description, maps, images (Photoshopped)"/>
          <p:cNvSpPr txBox="1">
            <a:spLocks noGrp="1"/>
          </p:cNvSpPr>
          <p:nvPr>
            <p:ph type="body" idx="1"/>
          </p:nvPr>
        </p:nvSpPr>
        <p:spPr>
          <a:xfrm>
            <a:off x="683406" y="1683419"/>
            <a:ext cx="9935281" cy="2819400"/>
          </a:xfrm>
          <a:prstGeom prst="rect">
            <a:avLst/>
          </a:prstGeom>
        </p:spPr>
        <p:txBody>
          <a:bodyPr>
            <a:normAutofit/>
          </a:bodyPr>
          <a:lstStyle>
            <a:lvl1pPr marL="584200" indent="-584200" defTabSz="537463">
              <a:spcBef>
                <a:spcPts val="1400"/>
              </a:spcBef>
              <a:defRPr sz="5520"/>
            </a:lvl1pPr>
          </a:lstStyle>
          <a:p>
            <a:r>
              <a:rPr sz="3600" dirty="0"/>
              <a:t>Verbal description</a:t>
            </a:r>
            <a:r>
              <a:rPr lang="en-GB" sz="3600" dirty="0"/>
              <a:t>,</a:t>
            </a:r>
            <a:r>
              <a:rPr sz="3600" dirty="0"/>
              <a:t> maps, images</a:t>
            </a:r>
          </a:p>
        </p:txBody>
      </p:sp>
      <p:pic>
        <p:nvPicPr>
          <p:cNvPr id="1071" name="droppedImage.pdf" descr="droppedImage.pdf"/>
          <p:cNvPicPr>
            <a:picLocks noChangeAspect="1"/>
          </p:cNvPicPr>
          <p:nvPr/>
        </p:nvPicPr>
        <p:blipFill>
          <a:blip r:embed="rId2"/>
          <a:srcRect l="3071" t="8489" r="53742" b="69496"/>
          <a:stretch>
            <a:fillRect/>
          </a:stretch>
        </p:blipFill>
        <p:spPr>
          <a:xfrm>
            <a:off x="227104" y="2375584"/>
            <a:ext cx="8930343" cy="6072632"/>
          </a:xfrm>
          <a:prstGeom prst="rect">
            <a:avLst/>
          </a:prstGeom>
          <a:ln w="12700">
            <a:miter lim="400000"/>
          </a:ln>
        </p:spPr>
      </p:pic>
      <p:pic>
        <p:nvPicPr>
          <p:cNvPr id="4" name="before_and_after.png" descr="before_and_after.png">
            <a:extLst>
              <a:ext uri="{FF2B5EF4-FFF2-40B4-BE49-F238E27FC236}">
                <a16:creationId xmlns:a16="http://schemas.microsoft.com/office/drawing/2014/main" id="{F5797CA0-0976-45E2-91FA-A5913F9D2E6F}"/>
              </a:ext>
            </a:extLst>
          </p:cNvPr>
          <p:cNvPicPr>
            <a:picLocks noChangeAspect="1"/>
          </p:cNvPicPr>
          <p:nvPr/>
        </p:nvPicPr>
        <p:blipFill>
          <a:blip r:embed="rId3"/>
          <a:srcRect l="830" r="51091" b="2144"/>
          <a:stretch>
            <a:fillRect/>
          </a:stretch>
        </p:blipFill>
        <p:spPr>
          <a:xfrm>
            <a:off x="9613749" y="2985543"/>
            <a:ext cx="2307529" cy="2501900"/>
          </a:xfrm>
          <a:prstGeom prst="rect">
            <a:avLst/>
          </a:prstGeom>
          <a:ln w="12700">
            <a:miter lim="400000"/>
          </a:ln>
        </p:spPr>
      </p:pic>
      <p:pic>
        <p:nvPicPr>
          <p:cNvPr id="10" name="before_and_after.png" descr="before_and_after.png">
            <a:extLst>
              <a:ext uri="{FF2B5EF4-FFF2-40B4-BE49-F238E27FC236}">
                <a16:creationId xmlns:a16="http://schemas.microsoft.com/office/drawing/2014/main" id="{6A73EDF6-C8ED-4272-84DD-61956CB309DD}"/>
              </a:ext>
            </a:extLst>
          </p:cNvPr>
          <p:cNvPicPr>
            <a:picLocks noChangeAspect="1"/>
          </p:cNvPicPr>
          <p:nvPr/>
        </p:nvPicPr>
        <p:blipFill>
          <a:blip r:embed="rId3"/>
          <a:srcRect l="51192" r="730" b="2144"/>
          <a:stretch>
            <a:fillRect/>
          </a:stretch>
        </p:blipFill>
        <p:spPr>
          <a:xfrm>
            <a:off x="9613748" y="5732181"/>
            <a:ext cx="2307530" cy="2501901"/>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1+#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Value elicitation"/>
          <p:cNvSpPr txBox="1">
            <a:spLocks noGrp="1"/>
          </p:cNvSpPr>
          <p:nvPr>
            <p:ph type="title"/>
          </p:nvPr>
        </p:nvSpPr>
        <p:spPr>
          <a:prstGeom prst="rect">
            <a:avLst/>
          </a:prstGeom>
        </p:spPr>
        <p:txBody>
          <a:bodyPr/>
          <a:lstStyle/>
          <a:p>
            <a:r>
              <a:rPr dirty="0"/>
              <a:t>Value elicitation</a:t>
            </a:r>
          </a:p>
        </p:txBody>
      </p:sp>
      <p:sp>
        <p:nvSpPr>
          <p:cNvPr id="1074" name="Which option preferred?…"/>
          <p:cNvSpPr txBox="1">
            <a:spLocks noGrp="1"/>
          </p:cNvSpPr>
          <p:nvPr>
            <p:ph type="body" idx="1"/>
          </p:nvPr>
        </p:nvSpPr>
        <p:spPr>
          <a:xfrm>
            <a:off x="812799" y="1625600"/>
            <a:ext cx="5130801" cy="7315200"/>
          </a:xfrm>
          <a:prstGeom prst="rect">
            <a:avLst/>
          </a:prstGeom>
        </p:spPr>
        <p:txBody>
          <a:bodyPr>
            <a:normAutofit/>
          </a:bodyPr>
          <a:lstStyle/>
          <a:p>
            <a:pPr marL="565150" indent="-565150" defTabSz="519937">
              <a:spcBef>
                <a:spcPts val="1400"/>
              </a:spcBef>
              <a:defRPr sz="5340"/>
            </a:pPr>
            <a:r>
              <a:rPr sz="3600" dirty="0"/>
              <a:t>Which option preferred?</a:t>
            </a:r>
          </a:p>
          <a:p>
            <a:pPr marL="1028572" lvl="1" indent="-305180" defTabSz="519937">
              <a:spcBef>
                <a:spcPts val="1400"/>
              </a:spcBef>
              <a:buSzPct val="100000"/>
              <a:buChar char="•"/>
              <a:defRPr sz="3204"/>
            </a:pPr>
            <a:r>
              <a:rPr dirty="0"/>
              <a:t>Status quo or proposed change</a:t>
            </a:r>
            <a:br>
              <a:rPr dirty="0"/>
            </a:br>
            <a:endParaRPr dirty="0"/>
          </a:p>
          <a:p>
            <a:pPr marL="565150" indent="-565150" defTabSz="519937">
              <a:spcBef>
                <a:spcPts val="1400"/>
              </a:spcBef>
              <a:defRPr sz="5340"/>
            </a:pPr>
            <a:r>
              <a:rPr sz="3600" dirty="0"/>
              <a:t>Max WTP to secure?</a:t>
            </a:r>
          </a:p>
          <a:p>
            <a:pPr marL="1028572" lvl="1" indent="-305180" defTabSz="519937">
              <a:spcBef>
                <a:spcPts val="1400"/>
              </a:spcBef>
              <a:buSzPct val="100000"/>
              <a:buChar char="•"/>
              <a:defRPr sz="3204"/>
            </a:pPr>
            <a:r>
              <a:rPr dirty="0"/>
              <a:t>Implies no right to either situation</a:t>
            </a:r>
          </a:p>
          <a:p>
            <a:pPr marL="1028572" lvl="1" indent="-305180" defTabSz="519937">
              <a:spcBef>
                <a:spcPts val="1400"/>
              </a:spcBef>
              <a:buSzPct val="100000"/>
              <a:buChar char="•"/>
              <a:defRPr sz="3204"/>
            </a:pPr>
            <a:r>
              <a:rPr dirty="0"/>
              <a:t>Vehicle: non-specific tax over 2 years</a:t>
            </a:r>
          </a:p>
          <a:p>
            <a:pPr marL="1028572" lvl="1" indent="-305180" defTabSz="519937">
              <a:spcBef>
                <a:spcPts val="1400"/>
              </a:spcBef>
              <a:buSzPct val="100000"/>
              <a:buChar char="•"/>
              <a:defRPr sz="3204"/>
            </a:pPr>
            <a:r>
              <a:rPr dirty="0"/>
              <a:t>Format: payment ladder</a:t>
            </a:r>
          </a:p>
        </p:txBody>
      </p:sp>
      <p:pic>
        <p:nvPicPr>
          <p:cNvPr id="1075" name="droppedImage.pdf" descr="droppedImage.pdf"/>
          <p:cNvPicPr>
            <a:picLocks noChangeAspect="1"/>
          </p:cNvPicPr>
          <p:nvPr/>
        </p:nvPicPr>
        <p:blipFill>
          <a:blip r:embed="rId3"/>
          <a:srcRect l="47746" t="8160" r="9067" b="52241"/>
          <a:stretch>
            <a:fillRect/>
          </a:stretch>
        </p:blipFill>
        <p:spPr>
          <a:xfrm>
            <a:off x="5618480" y="8471"/>
            <a:ext cx="7370629" cy="901519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075"/>
                                        </p:tgtEl>
                                        <p:attrNameLst>
                                          <p:attrName>style.visibility</p:attrName>
                                        </p:attrNameLst>
                                      </p:cBhvr>
                                      <p:to>
                                        <p:strVal val="visible"/>
                                      </p:to>
                                    </p:set>
                                    <p:anim calcmode="lin" valueType="num">
                                      <p:cBhvr>
                                        <p:cTn id="7" dur="500" fill="hold"/>
                                        <p:tgtEl>
                                          <p:spTgt spid="1075"/>
                                        </p:tgtEl>
                                        <p:attrNameLst>
                                          <p:attrName>ppt_x</p:attrName>
                                        </p:attrNameLst>
                                      </p:cBhvr>
                                      <p:tavLst>
                                        <p:tav tm="0">
                                          <p:val>
                                            <p:strVal val="1+#ppt_w/2"/>
                                          </p:val>
                                        </p:tav>
                                        <p:tav tm="100000">
                                          <p:val>
                                            <p:strVal val="#ppt_x"/>
                                          </p:val>
                                        </p:tav>
                                      </p:tavLst>
                                    </p:anim>
                                    <p:anim calcmode="lin" valueType="num">
                                      <p:cBhvr>
                                        <p:cTn id="8" dur="500" fill="hold"/>
                                        <p:tgtEl>
                                          <p:spTgt spid="1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Follow-up questions"/>
          <p:cNvSpPr txBox="1">
            <a:spLocks noGrp="1"/>
          </p:cNvSpPr>
          <p:nvPr>
            <p:ph type="title"/>
          </p:nvPr>
        </p:nvSpPr>
        <p:spPr>
          <a:prstGeom prst="rect">
            <a:avLst/>
          </a:prstGeom>
        </p:spPr>
        <p:txBody>
          <a:bodyPr/>
          <a:lstStyle/>
          <a:p>
            <a:pPr algn="ctr"/>
            <a:r>
              <a:rPr dirty="0"/>
              <a:t>Follow-up questions</a:t>
            </a:r>
          </a:p>
        </p:txBody>
      </p:sp>
      <p:sp>
        <p:nvSpPr>
          <p:cNvPr id="1080" name="I household cannot afford to pay…"/>
          <p:cNvSpPr txBox="1">
            <a:spLocks noGrp="1"/>
          </p:cNvSpPr>
          <p:nvPr>
            <p:ph type="body" idx="1"/>
          </p:nvPr>
        </p:nvSpPr>
        <p:spPr>
          <a:xfrm>
            <a:off x="812799" y="1625600"/>
            <a:ext cx="11599333" cy="7315200"/>
          </a:xfrm>
          <a:prstGeom prst="rect">
            <a:avLst/>
          </a:prstGeom>
        </p:spPr>
        <p:txBody>
          <a:bodyPr>
            <a:normAutofit/>
          </a:bodyPr>
          <a:lstStyle/>
          <a:p>
            <a:pPr marL="527050" indent="-527050" defTabSz="484886">
              <a:spcBef>
                <a:spcPts val="1300"/>
              </a:spcBef>
              <a:defRPr sz="4980"/>
            </a:pPr>
            <a:r>
              <a:rPr lang="en-GB" sz="3600" dirty="0"/>
              <a:t>My</a:t>
            </a:r>
            <a:r>
              <a:rPr sz="3600" dirty="0"/>
              <a:t> household cannot afford to pay</a:t>
            </a:r>
          </a:p>
          <a:p>
            <a:pPr marL="527050" indent="-527050" defTabSz="484886">
              <a:spcBef>
                <a:spcPts val="1300"/>
              </a:spcBef>
              <a:defRPr sz="4980"/>
            </a:pPr>
            <a:r>
              <a:rPr sz="3600" dirty="0"/>
              <a:t>I like the current situation</a:t>
            </a:r>
          </a:p>
          <a:p>
            <a:pPr marL="527050" indent="-527050" defTabSz="484886">
              <a:spcBef>
                <a:spcPts val="1300"/>
              </a:spcBef>
              <a:defRPr sz="4980"/>
            </a:pPr>
            <a:r>
              <a:rPr sz="3600" dirty="0"/>
              <a:t>I think this problem is not a priority</a:t>
            </a:r>
          </a:p>
          <a:p>
            <a:pPr marL="527050" indent="-527050" defTabSz="484886">
              <a:spcBef>
                <a:spcPts val="1300"/>
              </a:spcBef>
              <a:defRPr sz="4980"/>
            </a:pPr>
            <a:r>
              <a:rPr sz="3600" dirty="0"/>
              <a:t>The government should pay for this</a:t>
            </a:r>
          </a:p>
          <a:p>
            <a:pPr marL="527050" indent="-527050" defTabSz="484886">
              <a:spcBef>
                <a:spcPts val="1300"/>
              </a:spcBef>
              <a:defRPr sz="4980"/>
            </a:pPr>
            <a:r>
              <a:rPr sz="3600" dirty="0"/>
              <a:t>Taxes are high enough as it is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Preferences and WTP (re-weighted)"/>
          <p:cNvSpPr txBox="1">
            <a:spLocks noGrp="1"/>
          </p:cNvSpPr>
          <p:nvPr>
            <p:ph type="title"/>
          </p:nvPr>
        </p:nvSpPr>
        <p:spPr>
          <a:prstGeom prst="rect">
            <a:avLst/>
          </a:prstGeom>
        </p:spPr>
        <p:txBody>
          <a:bodyPr/>
          <a:lstStyle/>
          <a:p>
            <a:r>
              <a:t>Preferences and WTP (re-weighted)</a:t>
            </a:r>
          </a:p>
        </p:txBody>
      </p:sp>
      <p:sp>
        <p:nvSpPr>
          <p:cNvPr id="1085" name="55% prefer status quo…"/>
          <p:cNvSpPr txBox="1">
            <a:spLocks noGrp="1"/>
          </p:cNvSpPr>
          <p:nvPr>
            <p:ph type="body" idx="1"/>
          </p:nvPr>
        </p:nvSpPr>
        <p:spPr>
          <a:xfrm>
            <a:off x="812800" y="1625600"/>
            <a:ext cx="7340600" cy="7315200"/>
          </a:xfrm>
          <a:prstGeom prst="rect">
            <a:avLst/>
          </a:prstGeom>
        </p:spPr>
        <p:txBody>
          <a:bodyPr>
            <a:normAutofit/>
          </a:bodyPr>
          <a:lstStyle/>
          <a:p>
            <a:pPr marL="552450" indent="-552450" defTabSz="508254">
              <a:spcBef>
                <a:spcPts val="1300"/>
              </a:spcBef>
              <a:defRPr sz="5220"/>
            </a:pPr>
            <a:r>
              <a:rPr sz="3600" dirty="0"/>
              <a:t>55% prefer status quo</a:t>
            </a:r>
          </a:p>
          <a:p>
            <a:pPr marL="552450" indent="-552450" defTabSz="508254">
              <a:spcBef>
                <a:spcPts val="1300"/>
              </a:spcBef>
              <a:defRPr sz="5220"/>
            </a:pPr>
            <a:r>
              <a:rPr sz="3600" dirty="0"/>
              <a:t>Mean WTP: £2.69/year</a:t>
            </a:r>
          </a:p>
          <a:p>
            <a:pPr marL="1005458" lvl="1" indent="-298322" defTabSz="508254">
              <a:spcBef>
                <a:spcPts val="1300"/>
              </a:spcBef>
              <a:buSzPct val="100000"/>
              <a:buChar char="•"/>
              <a:defRPr sz="3132"/>
            </a:pPr>
            <a:r>
              <a:rPr dirty="0"/>
              <a:t>Dropped protests about paying for </a:t>
            </a:r>
            <a:r>
              <a:rPr i="1" dirty="0"/>
              <a:t>nothing to be done</a:t>
            </a:r>
          </a:p>
          <a:p>
            <a:pPr marL="1005458" lvl="1" indent="-298322" defTabSz="508254">
              <a:spcBef>
                <a:spcPts val="1300"/>
              </a:spcBef>
              <a:buSzPct val="100000"/>
              <a:buChar char="•"/>
              <a:defRPr sz="3132"/>
            </a:pPr>
            <a:r>
              <a:rPr dirty="0"/>
              <a:t>Main motivations: miss view from road, and dislike driving in tunnels</a:t>
            </a:r>
          </a:p>
          <a:p>
            <a:pPr marL="552450" indent="-552450" defTabSz="508254">
              <a:spcBef>
                <a:spcPts val="1300"/>
              </a:spcBef>
              <a:defRPr sz="5220"/>
            </a:pPr>
            <a:endParaRPr dirty="0"/>
          </a:p>
          <a:p>
            <a:pPr marL="552450" indent="-552450" defTabSz="508254">
              <a:spcBef>
                <a:spcPts val="1300"/>
              </a:spcBef>
              <a:defRPr sz="5220"/>
            </a:pPr>
            <a:r>
              <a:rPr sz="3600" dirty="0"/>
              <a:t>45% prefer tunnel</a:t>
            </a:r>
          </a:p>
          <a:p>
            <a:pPr marL="552450" indent="-552450" defTabSz="508254">
              <a:spcBef>
                <a:spcPts val="1300"/>
              </a:spcBef>
              <a:defRPr sz="5220"/>
            </a:pPr>
            <a:r>
              <a:rPr sz="3600" dirty="0"/>
              <a:t>Mean WTP: £8.90/year</a:t>
            </a:r>
          </a:p>
          <a:p>
            <a:pPr marL="1005458" lvl="1" indent="-298322" defTabSz="508254">
              <a:spcBef>
                <a:spcPts val="1300"/>
              </a:spcBef>
              <a:buSzPct val="100000"/>
              <a:buChar char="•"/>
              <a:defRPr sz="3132"/>
            </a:pPr>
            <a:r>
              <a:rPr dirty="0"/>
              <a:t>Main motivation: secure landmark for future generations</a:t>
            </a:r>
            <a:br>
              <a:rPr dirty="0"/>
            </a:br>
            <a:r>
              <a:rPr dirty="0"/>
              <a:t> </a:t>
            </a:r>
          </a:p>
        </p:txBody>
      </p:sp>
      <p:graphicFrame>
        <p:nvGraphicFramePr>
          <p:cNvPr id="1086" name="2D Pie Chart"/>
          <p:cNvGraphicFramePr/>
          <p:nvPr>
            <p:extLst>
              <p:ext uri="{D42A27DB-BD31-4B8C-83A1-F6EECF244321}">
                <p14:modId xmlns:p14="http://schemas.microsoft.com/office/powerpoint/2010/main" val="2469156165"/>
              </p:ext>
            </p:extLst>
          </p:nvPr>
        </p:nvGraphicFramePr>
        <p:xfrm>
          <a:off x="9372600" y="1625600"/>
          <a:ext cx="2597155" cy="25788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87" name="2D Pie Chart"/>
          <p:cNvGraphicFramePr/>
          <p:nvPr>
            <p:extLst>
              <p:ext uri="{D42A27DB-BD31-4B8C-83A1-F6EECF244321}">
                <p14:modId xmlns:p14="http://schemas.microsoft.com/office/powerpoint/2010/main" val="167192079"/>
              </p:ext>
            </p:extLst>
          </p:nvPr>
        </p:nvGraphicFramePr>
        <p:xfrm>
          <a:off x="9372600" y="5753100"/>
          <a:ext cx="2603500" cy="2578804"/>
        </p:xfrm>
        <a:graphic>
          <a:graphicData uri="http://schemas.openxmlformats.org/drawingml/2006/chart">
            <c:chart xmlns:c="http://schemas.openxmlformats.org/drawingml/2006/chart" xmlns:r="http://schemas.openxmlformats.org/officeDocument/2006/relationships" r:id="rId4"/>
          </a:graphicData>
        </a:graphic>
      </p:graphicFrame>
      <p:sp>
        <p:nvSpPr>
          <p:cNvPr id="1088" name="£££"/>
          <p:cNvSpPr txBox="1"/>
          <p:nvPr/>
        </p:nvSpPr>
        <p:spPr>
          <a:xfrm>
            <a:off x="10376182" y="4204404"/>
            <a:ext cx="453650"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FFFB00"/>
                </a:solidFill>
                <a:latin typeface="+mn-lt"/>
                <a:ea typeface="+mn-ea"/>
                <a:cs typeface="+mn-cs"/>
                <a:sym typeface="Myriad Pro"/>
              </a:defRPr>
            </a:lvl1pPr>
          </a:lstStyle>
          <a:p>
            <a:r>
              <a:rPr dirty="0">
                <a:solidFill>
                  <a:schemeClr val="tx1">
                    <a:lumMod val="95000"/>
                    <a:lumOff val="5000"/>
                  </a:schemeClr>
                </a:solidFill>
              </a:rPr>
              <a:t>£££</a:t>
            </a:r>
          </a:p>
        </p:txBody>
      </p:sp>
      <p:sp>
        <p:nvSpPr>
          <p:cNvPr id="1089" name="£££££££££"/>
          <p:cNvSpPr txBox="1"/>
          <p:nvPr/>
        </p:nvSpPr>
        <p:spPr>
          <a:xfrm>
            <a:off x="9530079" y="8331904"/>
            <a:ext cx="115576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FFFB00"/>
                </a:solidFill>
                <a:latin typeface="+mn-lt"/>
                <a:ea typeface="+mn-ea"/>
                <a:cs typeface="+mn-cs"/>
                <a:sym typeface="Myriad Pro"/>
              </a:defRPr>
            </a:lvl1pPr>
          </a:lstStyle>
          <a:p>
            <a:r>
              <a:rPr dirty="0">
                <a:solidFill>
                  <a:schemeClr val="tx1">
                    <a:lumMod val="95000"/>
                    <a:lumOff val="5000"/>
                  </a:schemeClr>
                </a:solidFill>
              </a:rP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Aggregation"/>
          <p:cNvSpPr txBox="1">
            <a:spLocks noGrp="1"/>
          </p:cNvSpPr>
          <p:nvPr>
            <p:ph type="title"/>
          </p:nvPr>
        </p:nvSpPr>
        <p:spPr>
          <a:prstGeom prst="rect">
            <a:avLst/>
          </a:prstGeom>
        </p:spPr>
        <p:txBody>
          <a:bodyPr/>
          <a:lstStyle/>
          <a:p>
            <a:r>
              <a:t>Aggregation</a:t>
            </a:r>
          </a:p>
        </p:txBody>
      </p:sp>
      <p:pic>
        <p:nvPicPr>
          <p:cNvPr id="1094" name="droppedImage.pdf" descr="droppedImage.pdf"/>
          <p:cNvPicPr>
            <a:picLocks noChangeAspect="1"/>
          </p:cNvPicPr>
          <p:nvPr/>
        </p:nvPicPr>
        <p:blipFill>
          <a:blip r:embed="rId3"/>
          <a:srcRect l="48374" t="80172" r="9942" b="4741"/>
          <a:stretch>
            <a:fillRect/>
          </a:stretch>
        </p:blipFill>
        <p:spPr>
          <a:xfrm>
            <a:off x="741075" y="2540214"/>
            <a:ext cx="11522650" cy="5549901"/>
          </a:xfrm>
          <a:prstGeom prst="rect">
            <a:avLst/>
          </a:prstGeom>
          <a:ln w="12700">
            <a:miter lim="400000"/>
          </a:ln>
        </p:spPr>
      </p:pic>
      <p:sp>
        <p:nvSpPr>
          <p:cNvPr id="1095" name="Oval"/>
          <p:cNvSpPr/>
          <p:nvPr/>
        </p:nvSpPr>
        <p:spPr>
          <a:xfrm>
            <a:off x="9664700" y="6680200"/>
            <a:ext cx="2374900" cy="622300"/>
          </a:xfrm>
          <a:prstGeom prst="ellipse">
            <a:avLst/>
          </a:prstGeom>
          <a:ln w="76200">
            <a:solidFill>
              <a:srgbClr val="FF2600"/>
            </a:solidFill>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b="1"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b="1" dirty="0">
                <a:solidFill>
                  <a:schemeClr val="tx1">
                    <a:lumMod val="95000"/>
                    <a:lumOff val="5000"/>
                  </a:schemeClr>
                </a:solidFill>
              </a:rPr>
              <a:t>Biases</a:t>
            </a:r>
          </a:p>
          <a:p>
            <a:pPr marL="668005" indent="-342900">
              <a:buSzPct val="100000"/>
            </a:pPr>
            <a:r>
              <a:rPr lang="en-US" sz="4000" dirty="0">
                <a:solidFill>
                  <a:schemeClr val="tx1">
                    <a:lumMod val="95000"/>
                    <a:lumOff val="5000"/>
                  </a:schemeClr>
                </a:solidFill>
              </a:rPr>
              <a:t>Choice</a:t>
            </a:r>
            <a:r>
              <a:rPr lang="en-US" sz="4027"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3880219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How robust are CV results?"/>
          <p:cNvSpPr txBox="1">
            <a:spLocks noGrp="1"/>
          </p:cNvSpPr>
          <p:nvPr>
            <p:ph type="title"/>
          </p:nvPr>
        </p:nvSpPr>
        <p:spPr>
          <a:prstGeom prst="rect">
            <a:avLst/>
          </a:prstGeom>
        </p:spPr>
        <p:txBody>
          <a:bodyPr/>
          <a:lstStyle/>
          <a:p>
            <a:pPr algn="ctr"/>
            <a:r>
              <a:rPr dirty="0"/>
              <a:t>How robust are CV results?</a:t>
            </a:r>
          </a:p>
        </p:txBody>
      </p:sp>
      <p:sp>
        <p:nvSpPr>
          <p:cNvPr id="1013" name="Face validity…"/>
          <p:cNvSpPr txBox="1">
            <a:spLocks noGrp="1"/>
          </p:cNvSpPr>
          <p:nvPr>
            <p:ph type="body" idx="1"/>
          </p:nvPr>
        </p:nvSpPr>
        <p:spPr>
          <a:prstGeom prst="rect">
            <a:avLst/>
          </a:prstGeom>
        </p:spPr>
        <p:txBody>
          <a:bodyPr>
            <a:normAutofit/>
          </a:bodyPr>
          <a:lstStyle/>
          <a:p>
            <a:pPr marL="635000" indent="-635000"/>
            <a:r>
              <a:rPr sz="3600" dirty="0"/>
              <a:t>Face validity</a:t>
            </a:r>
            <a:r>
              <a:rPr lang="en-GB" sz="3600" dirty="0"/>
              <a:t> – does what it intends to do</a:t>
            </a:r>
            <a:endParaRPr sz="3600" dirty="0"/>
          </a:p>
          <a:p>
            <a:pPr marL="635000" indent="-635000"/>
            <a:r>
              <a:rPr sz="3600" dirty="0"/>
              <a:t>Criterion validity</a:t>
            </a:r>
            <a:r>
              <a:rPr lang="en-GB" sz="3600" dirty="0"/>
              <a:t> – best practice</a:t>
            </a:r>
            <a:endParaRPr sz="3600" dirty="0"/>
          </a:p>
          <a:p>
            <a:pPr marL="635000" indent="-635000"/>
            <a:r>
              <a:rPr lang="en-GB" sz="3600" dirty="0"/>
              <a:t>Construct validity</a:t>
            </a:r>
          </a:p>
          <a:p>
            <a:pPr marL="1122695" lvl="1" indent="-635000"/>
            <a:r>
              <a:rPr dirty="0"/>
              <a:t>Convergent validity</a:t>
            </a:r>
            <a:r>
              <a:rPr lang="en-GB" dirty="0"/>
              <a:t> – related measures correlate</a:t>
            </a:r>
          </a:p>
          <a:p>
            <a:pPr marL="1122695" lvl="1" indent="-635000"/>
            <a:r>
              <a:rPr lang="en-GB" dirty="0"/>
              <a:t>Divergent validity – unrelated measures do not</a:t>
            </a:r>
            <a:endParaRPr dirty="0"/>
          </a:p>
          <a:p>
            <a:pPr marL="635000" indent="-635000"/>
            <a:r>
              <a:rPr sz="3600" dirty="0"/>
              <a:t>Compatibility with theory</a:t>
            </a:r>
          </a:p>
          <a:p>
            <a:pPr marL="635000" indent="-635000"/>
            <a:endParaRPr sz="3600" dirty="0"/>
          </a:p>
          <a:p>
            <a:pPr marL="635000" indent="-635000"/>
            <a:r>
              <a:rPr sz="3600" dirty="0"/>
              <a:t>Test-retest reliability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Hypothetical (non-commitment) bias"/>
          <p:cNvSpPr txBox="1">
            <a:spLocks noGrp="1"/>
          </p:cNvSpPr>
          <p:nvPr>
            <p:ph type="title"/>
          </p:nvPr>
        </p:nvSpPr>
        <p:spPr>
          <a:prstGeom prst="rect">
            <a:avLst/>
          </a:prstGeom>
        </p:spPr>
        <p:txBody>
          <a:bodyPr/>
          <a:lstStyle>
            <a:lvl1pPr>
              <a:defRPr>
                <a:solidFill>
                  <a:srgbClr val="FFFB00"/>
                </a:solidFill>
              </a:defRPr>
            </a:lvl1pPr>
          </a:lstStyle>
          <a:p>
            <a:pPr algn="ctr"/>
            <a:r>
              <a:rPr dirty="0">
                <a:solidFill>
                  <a:schemeClr val="tx1"/>
                </a:solidFill>
              </a:rPr>
              <a:t>Hypothetical (non-commitment) bias</a:t>
            </a:r>
          </a:p>
        </p:txBody>
      </p:sp>
      <p:sp>
        <p:nvSpPr>
          <p:cNvPr id="1018" name="Most persistent criticism of CV…"/>
          <p:cNvSpPr txBox="1">
            <a:spLocks noGrp="1"/>
          </p:cNvSpPr>
          <p:nvPr>
            <p:ph type="body" idx="1"/>
          </p:nvPr>
        </p:nvSpPr>
        <p:spPr>
          <a:prstGeom prst="rect">
            <a:avLst/>
          </a:prstGeom>
        </p:spPr>
        <p:txBody>
          <a:bodyPr>
            <a:normAutofit/>
          </a:bodyPr>
          <a:lstStyle/>
          <a:p>
            <a:pPr marL="635000" indent="-635000"/>
            <a:r>
              <a:rPr sz="3600" dirty="0"/>
              <a:t>Most persistent criticism of CV</a:t>
            </a:r>
          </a:p>
          <a:p>
            <a:pPr marL="1155700" lvl="1" indent="-342900">
              <a:buSzPct val="100000"/>
              <a:buChar char="•"/>
            </a:pPr>
            <a:r>
              <a:rPr sz="3200" dirty="0"/>
              <a:t>No real economic commitment (no skin in the game)</a:t>
            </a:r>
          </a:p>
          <a:p>
            <a:pPr marL="1155700" lvl="1" indent="-342900">
              <a:buSzPct val="100000"/>
              <a:buChar char="•"/>
            </a:pPr>
            <a:r>
              <a:rPr sz="3200" dirty="0"/>
              <a:t>‘Ask hypothetical question, get a hypothetical answer’</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b="1" dirty="0">
                <a:solidFill>
                  <a:schemeClr val="tx1">
                    <a:lumMod val="95000"/>
                    <a:lumOff val="5000"/>
                  </a:schemeClr>
                </a:solidFill>
              </a:rPr>
              <a:t>Principles</a:t>
            </a:r>
            <a:endParaRPr lang="en-US" sz="3600" b="1" dirty="0">
              <a:solidFill>
                <a:schemeClr val="tx1">
                  <a:lumMod val="95000"/>
                  <a:lumOff val="5000"/>
                </a:schemeClr>
              </a:solidFill>
            </a:endParaRPr>
          </a:p>
          <a:p>
            <a:pPr marL="635000" indent="-635000">
              <a:defRPr>
                <a:solidFill>
                  <a:srgbClr val="FFFB00"/>
                </a:solidFill>
              </a:defRPr>
            </a:pPr>
            <a:r>
              <a:rPr lang="en-US" sz="4000"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dirty="0">
                <a:solidFill>
                  <a:schemeClr val="tx1">
                    <a:lumMod val="95000"/>
                    <a:lumOff val="5000"/>
                  </a:schemeClr>
                </a:solidFill>
              </a:rPr>
              <a:t>Choice</a:t>
            </a:r>
            <a:r>
              <a:rPr lang="en-US" sz="4027"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739413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Possible solutions"/>
          <p:cNvSpPr txBox="1">
            <a:spLocks noGrp="1"/>
          </p:cNvSpPr>
          <p:nvPr>
            <p:ph type="title"/>
          </p:nvPr>
        </p:nvSpPr>
        <p:spPr>
          <a:prstGeom prst="rect">
            <a:avLst/>
          </a:prstGeom>
        </p:spPr>
        <p:txBody>
          <a:bodyPr/>
          <a:lstStyle/>
          <a:p>
            <a:pPr algn="ctr"/>
            <a:r>
              <a:rPr dirty="0"/>
              <a:t>Possible solutions</a:t>
            </a:r>
          </a:p>
        </p:txBody>
      </p:sp>
      <p:sp>
        <p:nvSpPr>
          <p:cNvPr id="1023" name="Give respondents time to think…"/>
          <p:cNvSpPr txBox="1">
            <a:spLocks noGrp="1"/>
          </p:cNvSpPr>
          <p:nvPr>
            <p:ph type="body" idx="1"/>
          </p:nvPr>
        </p:nvSpPr>
        <p:spPr>
          <a:xfrm>
            <a:off x="812799" y="1625599"/>
            <a:ext cx="11819468" cy="7552267"/>
          </a:xfrm>
          <a:prstGeom prst="rect">
            <a:avLst/>
          </a:prstGeom>
        </p:spPr>
        <p:txBody>
          <a:bodyPr>
            <a:normAutofit/>
          </a:bodyPr>
          <a:lstStyle/>
          <a:p>
            <a:pPr marL="469900" indent="-469900" defTabSz="432308">
              <a:spcBef>
                <a:spcPts val="1100"/>
              </a:spcBef>
              <a:defRPr sz="4440"/>
            </a:pPr>
            <a:r>
              <a:rPr sz="3600" dirty="0"/>
              <a:t>Give respondents time to think</a:t>
            </a:r>
          </a:p>
          <a:p>
            <a:pPr marL="855218" lvl="1" indent="-253745" defTabSz="432308">
              <a:spcBef>
                <a:spcPts val="1100"/>
              </a:spcBef>
              <a:buSzPct val="100000"/>
              <a:buChar char="•"/>
              <a:defRPr sz="2664"/>
            </a:pPr>
            <a:r>
              <a:rPr dirty="0"/>
              <a:t>CV interview split in two: one day the respondent is shown the scenario and valuation question; another day he is asked for his response </a:t>
            </a:r>
          </a:p>
          <a:p>
            <a:pPr marL="855218" lvl="1" indent="-253745" defTabSz="432308">
              <a:spcBef>
                <a:spcPts val="1100"/>
              </a:spcBef>
              <a:buSzPct val="100000"/>
              <a:buChar char="•"/>
              <a:defRPr sz="2664"/>
            </a:pPr>
            <a:r>
              <a:rPr dirty="0"/>
              <a:t>Time to discuss value with household members, consider budget constraint and substitutes, avoid yea-saying </a:t>
            </a:r>
            <a:br>
              <a:rPr sz="1800" dirty="0"/>
            </a:br>
            <a:endParaRPr sz="1800" dirty="0"/>
          </a:p>
          <a:p>
            <a:pPr marL="469900" indent="-469900" defTabSz="432308">
              <a:spcBef>
                <a:spcPts val="1100"/>
              </a:spcBef>
              <a:defRPr sz="4440"/>
            </a:pPr>
            <a:r>
              <a:rPr sz="3600" dirty="0"/>
              <a:t>Drop-off protocol</a:t>
            </a:r>
          </a:p>
          <a:p>
            <a:pPr marL="855218" lvl="1" indent="-253745" defTabSz="432308">
              <a:spcBef>
                <a:spcPts val="1100"/>
              </a:spcBef>
              <a:buSzPct val="100000"/>
              <a:buChar char="•"/>
              <a:defRPr sz="2664"/>
            </a:pPr>
            <a:r>
              <a:rPr dirty="0"/>
              <a:t>Interviewer drops off survey and picks it up at a later stage</a:t>
            </a:r>
            <a:br>
              <a:rPr sz="1800" dirty="0"/>
            </a:br>
            <a:endParaRPr sz="1800" dirty="0"/>
          </a:p>
          <a:p>
            <a:pPr marL="469900" indent="-469900" defTabSz="432308">
              <a:spcBef>
                <a:spcPts val="1100"/>
              </a:spcBef>
              <a:defRPr sz="4440"/>
            </a:pPr>
            <a:r>
              <a:rPr sz="3600" dirty="0"/>
              <a:t>Recalibrate SP results with data from real experiments</a:t>
            </a:r>
            <a:br>
              <a:rPr sz="3600" dirty="0"/>
            </a:br>
            <a:endParaRPr sz="1050" dirty="0"/>
          </a:p>
          <a:p>
            <a:pPr marL="469900" indent="-469900" defTabSz="432308">
              <a:spcBef>
                <a:spcPts val="1100"/>
              </a:spcBef>
              <a:defRPr sz="4440"/>
            </a:pPr>
            <a:r>
              <a:rPr sz="3600" dirty="0"/>
              <a:t>‘Cheap talk’ scripts …</a:t>
            </a:r>
            <a:r>
              <a:rPr sz="4000" dirty="0"/>
              <a:t> </a:t>
            </a:r>
            <a:endParaRPr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Cheap talk"/>
          <p:cNvSpPr txBox="1">
            <a:spLocks noGrp="1"/>
          </p:cNvSpPr>
          <p:nvPr>
            <p:ph type="title"/>
          </p:nvPr>
        </p:nvSpPr>
        <p:spPr/>
        <p:txBody>
          <a:bodyPr/>
          <a:lstStyle/>
          <a:p>
            <a:pPr algn="ctr"/>
            <a:r>
              <a:rPr lang="en-GB" dirty="0"/>
              <a:t>Cheap talk</a:t>
            </a:r>
          </a:p>
        </p:txBody>
      </p:sp>
      <p:sp>
        <p:nvSpPr>
          <p:cNvPr id="1028" name="“Studies have shown that people answering surveys such as this often say that they are willing to pay more than they would if the situation was real and this amount of money actually had to be handed over.…"/>
          <p:cNvSpPr txBox="1">
            <a:spLocks noGrp="1"/>
          </p:cNvSpPr>
          <p:nvPr>
            <p:ph type="body" idx="1"/>
          </p:nvPr>
        </p:nvSpPr>
        <p:spPr>
          <a:xfrm>
            <a:off x="894080" y="1782515"/>
            <a:ext cx="11216640" cy="6188570"/>
          </a:xfrm>
        </p:spPr>
        <p:txBody>
          <a:bodyPr>
            <a:normAutofit fontScale="92500" lnSpcReduction="10000"/>
          </a:bodyPr>
          <a:lstStyle/>
          <a:p>
            <a:r>
              <a:rPr lang="en-US" dirty="0"/>
              <a:t>“Studies have shown that people answering surveys such as this often say that they are willing to pay more than they would if the situation was real and this amount of money actually had to be handed over. </a:t>
            </a:r>
          </a:p>
          <a:p>
            <a:r>
              <a:rPr lang="en-US" dirty="0"/>
              <a:t>What our ‘yes’ vote really means is that we are basically good people, and that we would like to see good things happen! </a:t>
            </a:r>
          </a:p>
          <a:p>
            <a:r>
              <a:rPr lang="en-US" dirty="0"/>
              <a:t>But when the situation is real, and we would actually have to spend our money, we think in a different way. We basically still would like to see good things happen, but when we are faced with the possibility of having to spend money, we think about our options: If I spend money on this, that’s money I don’t have to spend on other things. </a:t>
            </a:r>
          </a:p>
          <a:p>
            <a:r>
              <a:rPr lang="en-US" dirty="0"/>
              <a:t>So while answering this next question please think as if the situation we described were real and you would actually have to pay the amount of money stated.”</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Other biases &amp; anomalies (important)"/>
          <p:cNvSpPr txBox="1">
            <a:spLocks noGrp="1"/>
          </p:cNvSpPr>
          <p:nvPr>
            <p:ph type="title"/>
          </p:nvPr>
        </p:nvSpPr>
        <p:spPr>
          <a:prstGeom prst="rect">
            <a:avLst/>
          </a:prstGeom>
        </p:spPr>
        <p:txBody>
          <a:bodyPr/>
          <a:lstStyle/>
          <a:p>
            <a:pPr algn="ctr"/>
            <a:r>
              <a:rPr dirty="0"/>
              <a:t>Other biases &amp; anomalies</a:t>
            </a:r>
          </a:p>
        </p:txBody>
      </p:sp>
      <p:sp>
        <p:nvSpPr>
          <p:cNvPr id="1031" name="Protests…"/>
          <p:cNvSpPr txBox="1">
            <a:spLocks noGrp="1"/>
          </p:cNvSpPr>
          <p:nvPr>
            <p:ph type="body" idx="1"/>
          </p:nvPr>
        </p:nvSpPr>
        <p:spPr>
          <a:xfrm>
            <a:off x="894080" y="2186540"/>
            <a:ext cx="11216640" cy="6588749"/>
          </a:xfrm>
          <a:prstGeom prst="rect">
            <a:avLst/>
          </a:prstGeom>
        </p:spPr>
        <p:txBody>
          <a:bodyPr numCol="2" spcCol="568959">
            <a:normAutofit/>
          </a:bodyPr>
          <a:lstStyle/>
          <a:p>
            <a:pPr marL="482600" indent="-482600" defTabSz="443991">
              <a:spcBef>
                <a:spcPts val="1200"/>
              </a:spcBef>
              <a:defRPr sz="4560"/>
            </a:pPr>
            <a:r>
              <a:rPr sz="3600" dirty="0"/>
              <a:t>Protests</a:t>
            </a:r>
          </a:p>
          <a:p>
            <a:pPr marL="482600" indent="-482600" defTabSz="443991">
              <a:spcBef>
                <a:spcPts val="1200"/>
              </a:spcBef>
              <a:defRPr sz="4560"/>
            </a:pPr>
            <a:r>
              <a:rPr sz="3600" dirty="0"/>
              <a:t>WTP/WTA disparity</a:t>
            </a:r>
          </a:p>
          <a:p>
            <a:pPr marL="482600" indent="-482600" defTabSz="443991">
              <a:spcBef>
                <a:spcPts val="1200"/>
              </a:spcBef>
              <a:defRPr sz="4560"/>
            </a:pPr>
            <a:r>
              <a:rPr sz="3600" dirty="0"/>
              <a:t>Strategic bias</a:t>
            </a:r>
          </a:p>
          <a:p>
            <a:pPr marL="878331" lvl="1" indent="-260604" defTabSz="443991">
              <a:spcBef>
                <a:spcPts val="1200"/>
              </a:spcBef>
              <a:buSzPct val="100000"/>
              <a:buChar char="•"/>
              <a:defRPr sz="2736"/>
            </a:pPr>
            <a:r>
              <a:rPr dirty="0"/>
              <a:t>Use dichotomous choice</a:t>
            </a:r>
            <a:br>
              <a:rPr dirty="0"/>
            </a:br>
            <a:endParaRPr dirty="0"/>
          </a:p>
          <a:p>
            <a:pPr marL="482600" indent="-482600" defTabSz="443991">
              <a:spcBef>
                <a:spcPts val="1200"/>
              </a:spcBef>
              <a:defRPr sz="4560"/>
            </a:pPr>
            <a:r>
              <a:rPr sz="3600" dirty="0"/>
              <a:t>Part-whole bias, embedding, scope insensitivity</a:t>
            </a:r>
          </a:p>
          <a:p>
            <a:pPr marL="878331" lvl="1" indent="-260604" defTabSz="443991">
              <a:spcBef>
                <a:spcPts val="1200"/>
              </a:spcBef>
              <a:buSzPct val="100000"/>
              <a:buChar char="•"/>
              <a:defRPr sz="2736"/>
            </a:pPr>
            <a:r>
              <a:rPr dirty="0"/>
              <a:t>Due to ‘warm glow’?</a:t>
            </a:r>
            <a:endParaRPr lang="en-GB" dirty="0"/>
          </a:p>
          <a:p>
            <a:pPr marL="878331" lvl="1" indent="-260604" defTabSz="443991">
              <a:spcBef>
                <a:spcPts val="1200"/>
              </a:spcBef>
              <a:buSzPct val="100000"/>
              <a:buChar char="•"/>
              <a:defRPr sz="2736"/>
            </a:pPr>
            <a:r>
              <a:rPr lang="en-GB" dirty="0"/>
              <a:t>Just-noticeable differences?</a:t>
            </a:r>
            <a:br>
              <a:rPr sz="2000" dirty="0"/>
            </a:br>
            <a:endParaRPr sz="2000" dirty="0"/>
          </a:p>
          <a:p>
            <a:pPr marL="482600" indent="-482600" defTabSz="443991">
              <a:spcBef>
                <a:spcPts val="1200"/>
              </a:spcBef>
              <a:defRPr sz="4560"/>
            </a:pPr>
            <a:r>
              <a:rPr sz="3600" dirty="0"/>
              <a:t>Temporal embedding</a:t>
            </a:r>
          </a:p>
          <a:p>
            <a:pPr marL="482600" indent="-482600" defTabSz="443991">
              <a:spcBef>
                <a:spcPts val="1200"/>
              </a:spcBef>
              <a:defRPr sz="4560"/>
            </a:pPr>
            <a:r>
              <a:rPr sz="3600" dirty="0"/>
              <a:t>Sequence effects, ‘adding-up’ problem</a:t>
            </a:r>
          </a:p>
          <a:p>
            <a:pPr marL="482600" indent="-482600" defTabSz="443991">
              <a:spcBef>
                <a:spcPts val="1200"/>
              </a:spcBef>
              <a:defRPr sz="4560"/>
            </a:pPr>
            <a:r>
              <a:rPr sz="3600" dirty="0"/>
              <a:t>Starting-point bias, anchoring</a:t>
            </a:r>
          </a:p>
          <a:p>
            <a:pPr marL="482600" indent="-482600" defTabSz="443991">
              <a:spcBef>
                <a:spcPts val="1200"/>
              </a:spcBef>
              <a:defRPr sz="4560"/>
            </a:pPr>
            <a:r>
              <a:rPr sz="3600" dirty="0"/>
              <a:t>Interviewer bias</a:t>
            </a:r>
          </a:p>
          <a:p>
            <a:pPr marL="482600" indent="-482600" defTabSz="443991">
              <a:spcBef>
                <a:spcPts val="1200"/>
              </a:spcBef>
              <a:defRPr sz="4560"/>
            </a:pPr>
            <a:r>
              <a:rPr sz="3600" dirty="0"/>
              <a:t>Yea-saying, </a:t>
            </a:r>
            <a:br>
              <a:rPr sz="3600" dirty="0"/>
            </a:br>
            <a:r>
              <a:rPr sz="3600" dirty="0"/>
              <a:t>nay-saying</a:t>
            </a:r>
          </a:p>
          <a:p>
            <a:pPr marL="482600" indent="-482600" defTabSz="443991">
              <a:spcBef>
                <a:spcPts val="1200"/>
              </a:spcBef>
              <a:defRPr sz="4560"/>
            </a:pPr>
            <a:r>
              <a:rPr sz="3600" dirty="0"/>
              <a:t>Prominence bias</a:t>
            </a:r>
          </a:p>
          <a:p>
            <a:pPr marL="482600" indent="-482600" defTabSz="443991">
              <a:spcBef>
                <a:spcPts val="1200"/>
              </a:spcBef>
              <a:defRPr sz="4560"/>
            </a:pPr>
            <a:r>
              <a:rPr sz="3600" dirty="0"/>
              <a:t>Information bias</a:t>
            </a:r>
          </a:p>
          <a:p>
            <a:pPr marL="482600" indent="-482600" defTabSz="443991">
              <a:spcBef>
                <a:spcPts val="1200"/>
              </a:spcBef>
              <a:defRPr sz="4560"/>
            </a:pPr>
            <a:r>
              <a:rPr sz="3600" dirty="0"/>
              <a:t>Non-response bias</a:t>
            </a:r>
            <a:endParaRPr sz="4000"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Controversies: general remarks"/>
          <p:cNvSpPr txBox="1">
            <a:spLocks noGrp="1"/>
          </p:cNvSpPr>
          <p:nvPr>
            <p:ph type="title"/>
          </p:nvPr>
        </p:nvSpPr>
        <p:spPr>
          <a:prstGeom prst="rect">
            <a:avLst/>
          </a:prstGeom>
        </p:spPr>
        <p:txBody>
          <a:bodyPr/>
          <a:lstStyle/>
          <a:p>
            <a:pPr algn="ctr"/>
            <a:r>
              <a:rPr dirty="0"/>
              <a:t>Controversies: general remarks</a:t>
            </a:r>
          </a:p>
        </p:txBody>
      </p:sp>
      <p:sp>
        <p:nvSpPr>
          <p:cNvPr id="1047" name="Scepticism important in application, use, interpretation of CV…"/>
          <p:cNvSpPr txBox="1">
            <a:spLocks noGrp="1"/>
          </p:cNvSpPr>
          <p:nvPr>
            <p:ph type="body" idx="1"/>
          </p:nvPr>
        </p:nvSpPr>
        <p:spPr>
          <a:xfrm>
            <a:off x="812799" y="1625600"/>
            <a:ext cx="10429823" cy="7315200"/>
          </a:xfrm>
          <a:prstGeom prst="rect">
            <a:avLst/>
          </a:prstGeom>
        </p:spPr>
        <p:txBody>
          <a:bodyPr>
            <a:normAutofit/>
          </a:bodyPr>
          <a:lstStyle/>
          <a:p>
            <a:pPr marL="482600" indent="-482600" defTabSz="443991">
              <a:spcBef>
                <a:spcPts val="1200"/>
              </a:spcBef>
              <a:defRPr sz="4560"/>
            </a:pPr>
            <a:r>
              <a:rPr sz="3600" dirty="0"/>
              <a:t>S</a:t>
            </a:r>
            <a:r>
              <a:rPr lang="en-GB" sz="3600" dirty="0"/>
              <a:t>k</a:t>
            </a:r>
            <a:r>
              <a:rPr sz="3600" dirty="0" err="1"/>
              <a:t>epticism</a:t>
            </a:r>
            <a:r>
              <a:rPr sz="3600" dirty="0"/>
              <a:t> important in application, use, interpretation of CV</a:t>
            </a:r>
          </a:p>
          <a:p>
            <a:pPr marL="482600" indent="-482600" defTabSz="443991">
              <a:spcBef>
                <a:spcPts val="1200"/>
              </a:spcBef>
              <a:defRPr sz="4560"/>
            </a:pPr>
            <a:r>
              <a:rPr sz="3600" dirty="0"/>
              <a:t>Careful survey design can overcome many issues — but not simple, and may be expensive</a:t>
            </a:r>
          </a:p>
          <a:p>
            <a:pPr marL="482600" indent="-482600" defTabSz="443991">
              <a:spcBef>
                <a:spcPts val="1200"/>
              </a:spcBef>
              <a:defRPr sz="4560"/>
            </a:pPr>
            <a:r>
              <a:rPr sz="3600" dirty="0"/>
              <a:t>CV remains an essential tool for environmental economists, particularly where non-use values are important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b="1" dirty="0">
                <a:solidFill>
                  <a:schemeClr val="tx1">
                    <a:lumMod val="95000"/>
                    <a:lumOff val="5000"/>
                  </a:schemeClr>
                </a:solidFill>
              </a:rPr>
              <a:t>Choice</a:t>
            </a:r>
            <a:r>
              <a:rPr lang="en-US" sz="4027" b="1" dirty="0">
                <a:solidFill>
                  <a:schemeClr val="tx1">
                    <a:lumMod val="95000"/>
                    <a:lumOff val="5000"/>
                  </a:schemeClr>
                </a:solidFill>
              </a:rPr>
              <a:t> Modelling</a:t>
            </a:r>
          </a:p>
          <a:p>
            <a:pPr marL="1155700" lvl="1" indent="-342900">
              <a:buSzPct val="100000"/>
            </a:pPr>
            <a:r>
              <a:rPr lang="en-US" sz="3600" b="1"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595051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Discrete alternatives"/>
          <p:cNvSpPr txBox="1">
            <a:spLocks noGrp="1"/>
          </p:cNvSpPr>
          <p:nvPr>
            <p:ph type="title"/>
          </p:nvPr>
        </p:nvSpPr>
        <p:spPr>
          <a:prstGeom prst="rect">
            <a:avLst/>
          </a:prstGeom>
        </p:spPr>
        <p:txBody>
          <a:bodyPr/>
          <a:lstStyle/>
          <a:p>
            <a:r>
              <a:t>Discrete alternatives</a:t>
            </a:r>
          </a:p>
        </p:txBody>
      </p:sp>
      <p:sp>
        <p:nvSpPr>
          <p:cNvPr id="1102" name="Assume value of a good is a function of characteristics…"/>
          <p:cNvSpPr txBox="1">
            <a:spLocks noGrp="1"/>
          </p:cNvSpPr>
          <p:nvPr>
            <p:ph type="body" idx="1"/>
          </p:nvPr>
        </p:nvSpPr>
        <p:spPr>
          <a:prstGeom prst="rect">
            <a:avLst/>
          </a:prstGeom>
        </p:spPr>
        <p:txBody>
          <a:bodyPr/>
          <a:lstStyle/>
          <a:p>
            <a:r>
              <a:rPr sz="3600" dirty="0"/>
              <a:t>Assume value of a good is a function of characteristics</a:t>
            </a:r>
          </a:p>
          <a:p>
            <a:r>
              <a:rPr sz="3600" dirty="0"/>
              <a:t>Ask for choices between alternative options</a:t>
            </a:r>
          </a:p>
          <a:p>
            <a:pPr lvl="1">
              <a:buSzPct val="100000"/>
              <a:buChar char="•"/>
            </a:pPr>
            <a:r>
              <a:rPr sz="3200" dirty="0"/>
              <a:t>Options vary in characteristics — including price</a:t>
            </a:r>
          </a:p>
          <a:p>
            <a:pPr lvl="1">
              <a:buSzPct val="100000"/>
              <a:buChar char="•"/>
            </a:pPr>
            <a:r>
              <a:rPr sz="3200" dirty="0"/>
              <a:t>Choices involve trade-offs</a:t>
            </a:r>
          </a:p>
          <a:p>
            <a:pPr lvl="1">
              <a:buSzPct val="100000"/>
              <a:buChar char="•"/>
            </a:pPr>
            <a:r>
              <a:rPr sz="3200" dirty="0"/>
              <a:t>WTP is inferred from choices made</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EB31823-0DA5-460E-99ED-A56664A3E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325"/>
            <a:ext cx="13004800" cy="5379258"/>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0" name="Choice card 2 web.jpg" descr="Choice card 2 web.jpg"/>
          <p:cNvPicPr>
            <a:picLocks noChangeAspect="1"/>
          </p:cNvPicPr>
          <p:nvPr/>
        </p:nvPicPr>
        <p:blipFill>
          <a:blip r:embed="rId3"/>
          <a:stretch>
            <a:fillRect/>
          </a:stretch>
        </p:blipFill>
        <p:spPr>
          <a:xfrm>
            <a:off x="-2" y="0"/>
            <a:ext cx="12973235" cy="975360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4" name="Choice card 3 web.jpg" descr="Choice card 3 web.jpg"/>
          <p:cNvPicPr>
            <a:picLocks noChangeAspect="1"/>
          </p:cNvPicPr>
          <p:nvPr/>
        </p:nvPicPr>
        <p:blipFill>
          <a:blip r:embed="rId3"/>
          <a:stretch>
            <a:fillRect/>
          </a:stretch>
        </p:blipFill>
        <p:spPr>
          <a:xfrm>
            <a:off x="0" y="0"/>
            <a:ext cx="13004800" cy="9796316"/>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8" name="Choice card 1 web.jpg" descr="Choice card 1 web.jpg"/>
          <p:cNvPicPr>
            <a:picLocks noChangeAspect="1"/>
          </p:cNvPicPr>
          <p:nvPr/>
        </p:nvPicPr>
        <p:blipFill>
          <a:blip r:embed="rId3"/>
          <a:stretch>
            <a:fillRect/>
          </a:stretch>
        </p:blipFill>
        <p:spPr>
          <a:xfrm>
            <a:off x="2177825" y="1564640"/>
            <a:ext cx="8699500" cy="6540500"/>
          </a:xfrm>
          <a:prstGeom prst="rect">
            <a:avLst/>
          </a:prstGeom>
          <a:ln w="12700">
            <a:miter lim="400000"/>
          </a:ln>
        </p:spPr>
      </p:pic>
      <p:sp>
        <p:nvSpPr>
          <p:cNvPr id="1119" name="Labels"/>
          <p:cNvSpPr txBox="1"/>
          <p:nvPr/>
        </p:nvSpPr>
        <p:spPr>
          <a:xfrm>
            <a:off x="11452228" y="1535430"/>
            <a:ext cx="99243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b="1">
                <a:solidFill>
                  <a:srgbClr val="000000"/>
                </a:solidFill>
                <a:latin typeface="+mn-lt"/>
                <a:ea typeface="+mn-ea"/>
                <a:cs typeface="+mn-cs"/>
                <a:sym typeface="Myriad Pro"/>
              </a:defRPr>
            </a:lvl1pPr>
          </a:lstStyle>
          <a:p>
            <a:r>
              <a:t>Labels</a:t>
            </a:r>
          </a:p>
        </p:txBody>
      </p:sp>
      <p:sp>
        <p:nvSpPr>
          <p:cNvPr id="1120" name="Line"/>
          <p:cNvSpPr/>
          <p:nvPr/>
        </p:nvSpPr>
        <p:spPr>
          <a:xfrm>
            <a:off x="11007516" y="1751456"/>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1" name="Attributes"/>
          <p:cNvSpPr txBox="1"/>
          <p:nvPr/>
        </p:nvSpPr>
        <p:spPr>
          <a:xfrm>
            <a:off x="2221534" y="760730"/>
            <a:ext cx="150236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b="1">
                <a:solidFill>
                  <a:srgbClr val="000000"/>
                </a:solidFill>
                <a:latin typeface="+mn-lt"/>
                <a:ea typeface="+mn-ea"/>
                <a:cs typeface="+mn-cs"/>
                <a:sym typeface="Myriad Pro"/>
              </a:defRPr>
            </a:lvl1pPr>
          </a:lstStyle>
          <a:p>
            <a:r>
              <a:t>Attributes</a:t>
            </a:r>
          </a:p>
        </p:txBody>
      </p:sp>
      <p:sp>
        <p:nvSpPr>
          <p:cNvPr id="1122" name="Line"/>
          <p:cNvSpPr/>
          <p:nvPr/>
        </p:nvSpPr>
        <p:spPr>
          <a:xfrm flipV="1">
            <a:off x="2971799" y="1159215"/>
            <a:ext cx="1" cy="352085"/>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3" name="Options or alternatives"/>
          <p:cNvSpPr txBox="1"/>
          <p:nvPr/>
        </p:nvSpPr>
        <p:spPr>
          <a:xfrm>
            <a:off x="5743093" y="760730"/>
            <a:ext cx="3216554"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400" b="1">
                <a:solidFill>
                  <a:srgbClr val="000000"/>
                </a:solidFill>
                <a:latin typeface="+mn-lt"/>
                <a:ea typeface="+mn-ea"/>
                <a:cs typeface="+mn-cs"/>
                <a:sym typeface="Myriad Pro"/>
              </a:defRPr>
            </a:pPr>
            <a:r>
              <a:t>Options</a:t>
            </a:r>
            <a:r>
              <a:rPr b="0"/>
              <a:t> or </a:t>
            </a:r>
            <a:r>
              <a:t>alternatives</a:t>
            </a:r>
          </a:p>
        </p:txBody>
      </p:sp>
      <p:sp>
        <p:nvSpPr>
          <p:cNvPr id="1124" name="Line"/>
          <p:cNvSpPr/>
          <p:nvPr/>
        </p:nvSpPr>
        <p:spPr>
          <a:xfrm flipV="1">
            <a:off x="5105400" y="1187315"/>
            <a:ext cx="2245629" cy="269670"/>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5" name="Line"/>
          <p:cNvSpPr/>
          <p:nvPr/>
        </p:nvSpPr>
        <p:spPr>
          <a:xfrm flipV="1">
            <a:off x="7353300" y="1155700"/>
            <a:ext cx="1" cy="352085"/>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6" name="Line"/>
          <p:cNvSpPr/>
          <p:nvPr/>
        </p:nvSpPr>
        <p:spPr>
          <a:xfrm flipH="1" flipV="1">
            <a:off x="7353300" y="1193800"/>
            <a:ext cx="2245629" cy="269669"/>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7" name="Status-quo option"/>
          <p:cNvSpPr txBox="1"/>
          <p:nvPr/>
        </p:nvSpPr>
        <p:spPr>
          <a:xfrm>
            <a:off x="11457736" y="7740650"/>
            <a:ext cx="1193801" cy="1028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2400" b="1">
                <a:solidFill>
                  <a:srgbClr val="000000"/>
                </a:solidFill>
                <a:latin typeface="+mn-lt"/>
                <a:ea typeface="+mn-ea"/>
                <a:cs typeface="+mn-cs"/>
                <a:sym typeface="Myriad Pro"/>
              </a:defRPr>
            </a:lvl1pPr>
          </a:lstStyle>
          <a:p>
            <a:r>
              <a:t>Status-quo option</a:t>
            </a:r>
          </a:p>
        </p:txBody>
      </p:sp>
      <p:sp>
        <p:nvSpPr>
          <p:cNvPr id="1128" name="Line"/>
          <p:cNvSpPr/>
          <p:nvPr/>
        </p:nvSpPr>
        <p:spPr>
          <a:xfrm>
            <a:off x="11010900" y="7886700"/>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9" name="Levels"/>
          <p:cNvSpPr txBox="1"/>
          <p:nvPr/>
        </p:nvSpPr>
        <p:spPr>
          <a:xfrm>
            <a:off x="11453469" y="4316730"/>
            <a:ext cx="1752601"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400" b="1">
                <a:solidFill>
                  <a:srgbClr val="000000"/>
                </a:solidFill>
                <a:latin typeface="+mn-lt"/>
                <a:ea typeface="+mn-ea"/>
                <a:cs typeface="+mn-cs"/>
                <a:sym typeface="Myriad Pro"/>
              </a:defRPr>
            </a:lvl1pPr>
          </a:lstStyle>
          <a:p>
            <a:r>
              <a:t>Levels</a:t>
            </a:r>
          </a:p>
        </p:txBody>
      </p:sp>
      <p:sp>
        <p:nvSpPr>
          <p:cNvPr id="1130" name="Line"/>
          <p:cNvSpPr/>
          <p:nvPr/>
        </p:nvSpPr>
        <p:spPr>
          <a:xfrm flipV="1">
            <a:off x="10401299" y="4499123"/>
            <a:ext cx="944397" cy="459830"/>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1" name="Line"/>
          <p:cNvSpPr/>
          <p:nvPr/>
        </p:nvSpPr>
        <p:spPr>
          <a:xfrm flipV="1">
            <a:off x="8140700" y="4501953"/>
            <a:ext cx="3210377" cy="463747"/>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2" name="Line"/>
          <p:cNvSpPr/>
          <p:nvPr/>
        </p:nvSpPr>
        <p:spPr>
          <a:xfrm flipV="1">
            <a:off x="5979053" y="4502084"/>
            <a:ext cx="5373145" cy="453522"/>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3" name="Price attribute"/>
          <p:cNvSpPr txBox="1"/>
          <p:nvPr/>
        </p:nvSpPr>
        <p:spPr>
          <a:xfrm>
            <a:off x="105562" y="3992880"/>
            <a:ext cx="1498601" cy="777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2400" b="1">
                <a:solidFill>
                  <a:srgbClr val="000000"/>
                </a:solidFill>
                <a:latin typeface="+mn-lt"/>
                <a:ea typeface="+mn-ea"/>
                <a:cs typeface="+mn-cs"/>
                <a:sym typeface="Myriad Pro"/>
              </a:defRPr>
            </a:lvl1pPr>
          </a:lstStyle>
          <a:p>
            <a:r>
              <a:t>Price attribute</a:t>
            </a:r>
          </a:p>
        </p:txBody>
      </p:sp>
      <p:sp>
        <p:nvSpPr>
          <p:cNvPr id="1134" name="Line"/>
          <p:cNvSpPr/>
          <p:nvPr/>
        </p:nvSpPr>
        <p:spPr>
          <a:xfrm flipH="1">
            <a:off x="1701800" y="4394200"/>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5" name="electricitysurvey.com"/>
          <p:cNvSpPr txBox="1"/>
          <p:nvPr/>
        </p:nvSpPr>
        <p:spPr>
          <a:xfrm>
            <a:off x="6399311" y="8432800"/>
            <a:ext cx="4443463"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electricitysurvey.com</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Stated Preference (SP) methods"/>
          <p:cNvSpPr txBox="1">
            <a:spLocks noGrp="1"/>
          </p:cNvSpPr>
          <p:nvPr>
            <p:ph type="title"/>
          </p:nvPr>
        </p:nvSpPr>
        <p:spPr>
          <a:prstGeom prst="rect">
            <a:avLst/>
          </a:prstGeom>
        </p:spPr>
        <p:txBody>
          <a:bodyPr>
            <a:normAutofit/>
          </a:bodyPr>
          <a:lstStyle/>
          <a:p>
            <a:pPr algn="ctr"/>
            <a:r>
              <a:rPr sz="4800" dirty="0"/>
              <a:t>Stated Preference (SP) methods</a:t>
            </a:r>
          </a:p>
        </p:txBody>
      </p:sp>
      <p:sp>
        <p:nvSpPr>
          <p:cNvPr id="913" name="Infer preferences for environmental goods from reports of intended behaviour in hypothetical markets for those goods"/>
          <p:cNvSpPr txBox="1">
            <a:spLocks noGrp="1"/>
          </p:cNvSpPr>
          <p:nvPr>
            <p:ph type="body" idx="1"/>
          </p:nvPr>
        </p:nvSpPr>
        <p:spPr>
          <a:xfrm>
            <a:off x="812800" y="1625600"/>
            <a:ext cx="9728200" cy="7315200"/>
          </a:xfrm>
          <a:prstGeom prst="rect">
            <a:avLst/>
          </a:prstGeom>
        </p:spPr>
        <p:txBody>
          <a:bodyPr>
            <a:normAutofit/>
          </a:bodyPr>
          <a:lstStyle/>
          <a:p>
            <a:pPr marL="635000" indent="-635000"/>
            <a:r>
              <a:rPr lang="en-GB" sz="3600" dirty="0">
                <a:solidFill>
                  <a:schemeClr val="tx1">
                    <a:lumMod val="95000"/>
                    <a:lumOff val="5000"/>
                  </a:schemeClr>
                </a:solidFill>
              </a:rPr>
              <a:t>Infer preferences for environmental goods from reports of intended behaviour in </a:t>
            </a:r>
            <a:r>
              <a:rPr lang="en-GB" sz="3600" b="1" dirty="0">
                <a:solidFill>
                  <a:schemeClr val="tx1">
                    <a:lumMod val="95000"/>
                    <a:lumOff val="5000"/>
                  </a:schemeClr>
                </a:solidFill>
              </a:rPr>
              <a:t>hypothetical </a:t>
            </a:r>
            <a:r>
              <a:rPr lang="en-GB" sz="3600" dirty="0">
                <a:solidFill>
                  <a:schemeClr val="tx1">
                    <a:lumMod val="95000"/>
                    <a:lumOff val="5000"/>
                  </a:schemeClr>
                </a:solidFill>
              </a:rPr>
              <a:t>markets for those goods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9" name="Choice card 1 web.jpg" descr="Choice card 1 web.jpg"/>
          <p:cNvPicPr>
            <a:picLocks noChangeAspect="1"/>
          </p:cNvPicPr>
          <p:nvPr/>
        </p:nvPicPr>
        <p:blipFill>
          <a:blip r:embed="rId2"/>
          <a:stretch>
            <a:fillRect/>
          </a:stretch>
        </p:blipFill>
        <p:spPr>
          <a:xfrm>
            <a:off x="2146300" y="1600200"/>
            <a:ext cx="8699500" cy="65405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Choice modelling: better than CV?"/>
          <p:cNvSpPr txBox="1">
            <a:spLocks noGrp="1"/>
          </p:cNvSpPr>
          <p:nvPr>
            <p:ph type="title"/>
          </p:nvPr>
        </p:nvSpPr>
        <p:spPr>
          <a:prstGeom prst="rect">
            <a:avLst/>
          </a:prstGeom>
        </p:spPr>
        <p:txBody>
          <a:bodyPr/>
          <a:lstStyle/>
          <a:p>
            <a:r>
              <a:t>Choice modelling: better than CV?</a:t>
            </a:r>
          </a:p>
        </p:txBody>
      </p:sp>
      <p:sp>
        <p:nvSpPr>
          <p:cNvPr id="1143" name="WTP for attributes…"/>
          <p:cNvSpPr txBox="1">
            <a:spLocks noGrp="1"/>
          </p:cNvSpPr>
          <p:nvPr>
            <p:ph type="body" idx="1"/>
          </p:nvPr>
        </p:nvSpPr>
        <p:spPr>
          <a:xfrm>
            <a:off x="812800" y="1625600"/>
            <a:ext cx="11297920" cy="7315200"/>
          </a:xfrm>
          <a:prstGeom prst="rect">
            <a:avLst/>
          </a:prstGeom>
        </p:spPr>
        <p:txBody>
          <a:bodyPr>
            <a:normAutofit/>
          </a:bodyPr>
          <a:lstStyle/>
          <a:p>
            <a:pPr marL="457200" indent="-457200" defTabSz="420624">
              <a:spcBef>
                <a:spcPts val="1100"/>
              </a:spcBef>
              <a:defRPr sz="4320"/>
            </a:pPr>
            <a:r>
              <a:rPr sz="3900" dirty="0"/>
              <a:t>WTP for attributes</a:t>
            </a:r>
          </a:p>
          <a:p>
            <a:pPr marL="832104" lvl="1" indent="-246888" defTabSz="420624">
              <a:spcBef>
                <a:spcPts val="1100"/>
              </a:spcBef>
              <a:buSzPct val="100000"/>
              <a:buChar char="•"/>
              <a:defRPr sz="2592"/>
            </a:pPr>
            <a:r>
              <a:rPr sz="3200" dirty="0"/>
              <a:t>Multidimensional change</a:t>
            </a:r>
          </a:p>
          <a:p>
            <a:pPr marL="832104" lvl="1" indent="-246888" defTabSz="420624">
              <a:spcBef>
                <a:spcPts val="1100"/>
              </a:spcBef>
              <a:buSzPct val="100000"/>
              <a:buChar char="•"/>
              <a:defRPr sz="2592"/>
            </a:pPr>
            <a:r>
              <a:rPr sz="3200" dirty="0"/>
              <a:t>Infer WTP for projects nobody was asked about — by combining attributes post-hoc</a:t>
            </a:r>
            <a:br>
              <a:rPr dirty="0"/>
            </a:br>
            <a:endParaRPr dirty="0"/>
          </a:p>
          <a:p>
            <a:pPr marL="457200" indent="-457200" defTabSz="420624">
              <a:spcBef>
                <a:spcPts val="1100"/>
              </a:spcBef>
              <a:defRPr sz="4320"/>
            </a:pPr>
            <a:r>
              <a:rPr sz="3900" dirty="0"/>
              <a:t>Diffuse cost focus</a:t>
            </a:r>
          </a:p>
          <a:p>
            <a:pPr marL="832104" lvl="1" indent="-246888" defTabSz="420624">
              <a:spcBef>
                <a:spcPts val="1100"/>
              </a:spcBef>
              <a:buSzPct val="100000"/>
              <a:buChar char="•"/>
              <a:defRPr sz="2592"/>
            </a:pPr>
            <a:r>
              <a:rPr sz="3200" dirty="0"/>
              <a:t>WTP is implicit</a:t>
            </a:r>
          </a:p>
          <a:p>
            <a:pPr marL="832104" lvl="1" indent="-246888" defTabSz="420624">
              <a:spcBef>
                <a:spcPts val="1100"/>
              </a:spcBef>
              <a:buSzPct val="100000"/>
              <a:buChar char="•"/>
              <a:defRPr sz="2592"/>
            </a:pPr>
            <a:r>
              <a:rPr sz="3200" dirty="0"/>
              <a:t>Fewer protests </a:t>
            </a:r>
            <a:br>
              <a:rPr dirty="0"/>
            </a:br>
            <a:endParaRPr dirty="0"/>
          </a:p>
          <a:p>
            <a:pPr marL="457200" indent="-457200" defTabSz="420624">
              <a:spcBef>
                <a:spcPts val="1100"/>
              </a:spcBef>
              <a:defRPr sz="4320"/>
            </a:pPr>
            <a:r>
              <a:rPr sz="3900" dirty="0"/>
              <a:t>More familiar, more like market choices</a:t>
            </a:r>
            <a:br>
              <a:rPr sz="1500" dirty="0"/>
            </a:br>
            <a:endParaRPr sz="1500" dirty="0"/>
          </a:p>
          <a:p>
            <a:pPr marL="457200" indent="-457200" defTabSz="420624">
              <a:spcBef>
                <a:spcPts val="1100"/>
              </a:spcBef>
              <a:defRPr sz="4320"/>
            </a:pPr>
            <a:r>
              <a:rPr sz="3900" dirty="0"/>
              <a:t>Less yea-saying,</a:t>
            </a:r>
            <a:r>
              <a:rPr lang="en-GB" sz="3900" dirty="0"/>
              <a:t> </a:t>
            </a:r>
            <a:r>
              <a:rPr sz="3900" dirty="0"/>
              <a:t>nay-saying</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Choice modelling: worse than CV?"/>
          <p:cNvSpPr txBox="1">
            <a:spLocks noGrp="1"/>
          </p:cNvSpPr>
          <p:nvPr>
            <p:ph type="title"/>
          </p:nvPr>
        </p:nvSpPr>
        <p:spPr>
          <a:prstGeom prst="rect">
            <a:avLst/>
          </a:prstGeom>
        </p:spPr>
        <p:txBody>
          <a:bodyPr/>
          <a:lstStyle/>
          <a:p>
            <a:r>
              <a:t>Choice modelling: worse than CV?</a:t>
            </a:r>
          </a:p>
        </p:txBody>
      </p:sp>
      <p:sp>
        <p:nvSpPr>
          <p:cNvPr id="1146" name="Cognitive burden for respondents…"/>
          <p:cNvSpPr txBox="1">
            <a:spLocks noGrp="1"/>
          </p:cNvSpPr>
          <p:nvPr>
            <p:ph type="body" idx="1"/>
          </p:nvPr>
        </p:nvSpPr>
        <p:spPr>
          <a:xfrm>
            <a:off x="812800" y="1625600"/>
            <a:ext cx="9906000" cy="7315200"/>
          </a:xfrm>
          <a:prstGeom prst="rect">
            <a:avLst/>
          </a:prstGeom>
        </p:spPr>
        <p:txBody>
          <a:bodyPr/>
          <a:lstStyle/>
          <a:p>
            <a:pPr marL="635000" indent="-635000"/>
            <a:r>
              <a:rPr dirty="0"/>
              <a:t>Cognitive burden for respondents</a:t>
            </a:r>
          </a:p>
          <a:p>
            <a:pPr marL="1155700" lvl="1" indent="-342900">
              <a:buSzPct val="100000"/>
              <a:buChar char="•"/>
            </a:pPr>
            <a:r>
              <a:rPr dirty="0"/>
              <a:t>Satisficing, heuristics (e.g. look at one attribute only)</a:t>
            </a:r>
            <a:br>
              <a:rPr dirty="0"/>
            </a:br>
            <a:endParaRPr dirty="0"/>
          </a:p>
          <a:p>
            <a:pPr marL="635000" indent="-635000"/>
            <a:r>
              <a:rPr dirty="0"/>
              <a:t>Technical complexity for researchers</a:t>
            </a:r>
          </a:p>
          <a:p>
            <a:pPr marL="1155700" lvl="1" indent="-342900">
              <a:buSzPct val="100000"/>
              <a:buChar char="•"/>
            </a:pPr>
            <a:r>
              <a:rPr dirty="0"/>
              <a:t>Design + analysis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hoice experiments: step-by-step"/>
          <p:cNvSpPr txBox="1">
            <a:spLocks noGrp="1"/>
          </p:cNvSpPr>
          <p:nvPr>
            <p:ph type="title"/>
          </p:nvPr>
        </p:nvSpPr>
        <p:spPr>
          <a:prstGeom prst="rect">
            <a:avLst/>
          </a:prstGeom>
        </p:spPr>
        <p:txBody>
          <a:bodyPr/>
          <a:lstStyle/>
          <a:p>
            <a:r>
              <a:t>Choice experiments: step-by-step</a:t>
            </a:r>
          </a:p>
        </p:txBody>
      </p:sp>
      <p:sp>
        <p:nvSpPr>
          <p:cNvPr id="1151" name="Same as CV, plus:…"/>
          <p:cNvSpPr txBox="1">
            <a:spLocks noGrp="1"/>
          </p:cNvSpPr>
          <p:nvPr>
            <p:ph type="body" idx="1"/>
          </p:nvPr>
        </p:nvSpPr>
        <p:spPr>
          <a:prstGeom prst="rect">
            <a:avLst/>
          </a:prstGeom>
        </p:spPr>
        <p:txBody>
          <a:bodyPr>
            <a:normAutofit/>
          </a:bodyPr>
          <a:lstStyle/>
          <a:p>
            <a:r>
              <a:rPr sz="4000" dirty="0"/>
              <a:t>Same as CV, plus:</a:t>
            </a:r>
          </a:p>
          <a:p>
            <a:pPr lvl="1"/>
            <a:r>
              <a:rPr sz="3600" dirty="0"/>
              <a:t>What attributes?</a:t>
            </a:r>
          </a:p>
          <a:p>
            <a:pPr lvl="1"/>
            <a:r>
              <a:rPr sz="3600" dirty="0"/>
              <a:t>What levels?</a:t>
            </a:r>
          </a:p>
          <a:p>
            <a:pPr lvl="1"/>
            <a:r>
              <a:rPr sz="3600" dirty="0"/>
              <a:t>Construct choice sets</a:t>
            </a:r>
            <a:br>
              <a:rPr sz="3600" dirty="0"/>
            </a:br>
            <a:endParaRPr sz="2400" dirty="0"/>
          </a:p>
          <a:p>
            <a:r>
              <a:rPr sz="4000" dirty="0"/>
              <a:t>Analysis</a:t>
            </a:r>
          </a:p>
          <a:p>
            <a:pPr lvl="1"/>
            <a:r>
              <a:rPr sz="3600" dirty="0"/>
              <a:t>Random Utility Model </a:t>
            </a:r>
            <a:br>
              <a:rPr sz="3600" dirty="0"/>
            </a:br>
            <a:r>
              <a:rPr sz="3600" dirty="0"/>
              <a:t>— same as for travel cost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b="1" dirty="0">
                <a:solidFill>
                  <a:schemeClr val="tx1">
                    <a:lumMod val="95000"/>
                    <a:lumOff val="5000"/>
                  </a:schemeClr>
                </a:solidFill>
              </a:rPr>
              <a:t>Choice</a:t>
            </a:r>
            <a:r>
              <a:rPr lang="en-US" sz="4027" b="1"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b="1" dirty="0">
                <a:solidFill>
                  <a:schemeClr val="tx1">
                    <a:lumMod val="95000"/>
                    <a:lumOff val="5000"/>
                  </a:schemeClr>
                </a:solidFill>
              </a:rPr>
              <a:t>Case study</a:t>
            </a:r>
            <a:endParaRPr lang="en-GB" sz="4400" b="1"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1460777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4" name="872337_59394352.jpg" descr="872337_59394352.jpg"/>
          <p:cNvPicPr>
            <a:picLocks noChangeAspect="1"/>
          </p:cNvPicPr>
          <p:nvPr/>
        </p:nvPicPr>
        <p:blipFill>
          <a:blip r:embed="rId2"/>
          <a:stretch>
            <a:fillRect/>
          </a:stretch>
        </p:blipFill>
        <p:spPr>
          <a:xfrm>
            <a:off x="-3505200" y="-4064000"/>
            <a:ext cx="21173282" cy="13970000"/>
          </a:xfrm>
          <a:prstGeom prst="rect">
            <a:avLst/>
          </a:prstGeom>
          <a:ln w="12700">
            <a:miter lim="400000"/>
          </a:ln>
        </p:spPr>
      </p:pic>
      <p:sp>
        <p:nvSpPr>
          <p:cNvPr id="1185" name="Case study 2:  carbon offsets"/>
          <p:cNvSpPr txBox="1">
            <a:spLocks noGrp="1"/>
          </p:cNvSpPr>
          <p:nvPr>
            <p:ph type="title"/>
          </p:nvPr>
        </p:nvSpPr>
        <p:spPr>
          <a:prstGeom prst="rect">
            <a:avLst/>
          </a:prstGeom>
        </p:spPr>
        <p:txBody>
          <a:bodyPr anchor="b"/>
          <a:lstStyle/>
          <a:p>
            <a:r>
              <a:t>Case study 2: </a:t>
            </a:r>
          </a:p>
          <a:p>
            <a:r>
              <a:t>carbon offsets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6D6D6"/>
        </a:solidFill>
        <a:effectLst/>
      </p:bgPr>
    </p:bg>
    <p:spTree>
      <p:nvGrpSpPr>
        <p:cNvPr id="1" name=""/>
        <p:cNvGrpSpPr/>
        <p:nvPr/>
      </p:nvGrpSpPr>
      <p:grpSpPr>
        <a:xfrm>
          <a:off x="0" y="0"/>
          <a:ext cx="0" cy="0"/>
          <a:chOff x="0" y="0"/>
          <a:chExt cx="0" cy="0"/>
        </a:xfrm>
      </p:grpSpPr>
      <p:grpSp>
        <p:nvGrpSpPr>
          <p:cNvPr id="1189" name="Group"/>
          <p:cNvGrpSpPr/>
          <p:nvPr/>
        </p:nvGrpSpPr>
        <p:grpSpPr>
          <a:xfrm rot="21480000">
            <a:off x="609154" y="-585511"/>
            <a:ext cx="12020553" cy="16027408"/>
            <a:chOff x="0" y="0"/>
            <a:chExt cx="12020552" cy="16027405"/>
          </a:xfrm>
        </p:grpSpPr>
        <p:sp>
          <p:nvSpPr>
            <p:cNvPr id="1187" name="Rectangle"/>
            <p:cNvSpPr/>
            <p:nvPr/>
          </p:nvSpPr>
          <p:spPr>
            <a:xfrm>
              <a:off x="0" y="0"/>
              <a:ext cx="12020549" cy="15996336"/>
            </a:xfrm>
            <a:prstGeom prst="rect">
              <a:avLst/>
            </a:prstGeom>
            <a:solidFill>
              <a:srgbClr val="FFFFFF"/>
            </a:solidFill>
            <a:ln w="12700" cap="flat">
              <a:noFill/>
              <a:miter lim="400000"/>
            </a:ln>
            <a:effectLst>
              <a:outerShdw blurRad="127000" dist="76200" dir="2700000" rotWithShape="0">
                <a:srgbClr val="000000">
                  <a:alpha val="75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pic>
          <p:nvPicPr>
            <p:cNvPr id="1188" name="droppedImage.pdf" descr="droppedImage.pdf"/>
            <p:cNvPicPr>
              <a:picLocks noChangeAspect="1"/>
            </p:cNvPicPr>
            <p:nvPr/>
          </p:nvPicPr>
          <p:blipFill>
            <a:blip r:embed="rId3"/>
            <a:stretch>
              <a:fillRect/>
            </a:stretch>
          </p:blipFill>
          <p:spPr>
            <a:xfrm>
              <a:off x="0" y="13445"/>
              <a:ext cx="12020553" cy="16013961"/>
            </a:xfrm>
            <a:prstGeom prst="rect">
              <a:avLst/>
            </a:prstGeom>
            <a:ln w="12700" cap="flat">
              <a:noFill/>
              <a:miter lim="400000"/>
            </a:ln>
            <a:effectLst/>
          </p:spPr>
        </p:pic>
      </p:gr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 name="Choice experiment"/>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rPr dirty="0"/>
              <a:t>Choice experiment</a:t>
            </a:r>
          </a:p>
        </p:txBody>
      </p:sp>
      <p:sp>
        <p:nvSpPr>
          <p:cNvPr id="119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pic>
        <p:nvPicPr>
          <p:cNvPr id="1194" name="qq.png" descr="qq.png"/>
          <p:cNvPicPr>
            <a:picLocks noChangeAspect="1"/>
          </p:cNvPicPr>
          <p:nvPr/>
        </p:nvPicPr>
        <p:blipFill>
          <a:blip r:embed="rId3"/>
          <a:stretch>
            <a:fillRect/>
          </a:stretch>
        </p:blipFill>
        <p:spPr>
          <a:xfrm>
            <a:off x="0" y="1234424"/>
            <a:ext cx="11430000" cy="11831053"/>
          </a:xfrm>
          <a:prstGeom prst="rect">
            <a:avLst/>
          </a:prstGeom>
          <a:ln w="12700">
            <a:miter lim="400000"/>
          </a:ln>
        </p:spPr>
      </p:pic>
      <p:grpSp>
        <p:nvGrpSpPr>
          <p:cNvPr id="1197" name="Group"/>
          <p:cNvGrpSpPr/>
          <p:nvPr/>
        </p:nvGrpSpPr>
        <p:grpSpPr>
          <a:xfrm>
            <a:off x="5961549" y="4876800"/>
            <a:ext cx="6890851" cy="3089244"/>
            <a:chOff x="20423" y="-295786"/>
            <a:chExt cx="7195649" cy="3089242"/>
          </a:xfrm>
        </p:grpSpPr>
        <p:sp>
          <p:nvSpPr>
            <p:cNvPr id="1195" name="Conservation &amp;  biodiversity…"/>
            <p:cNvSpPr txBox="1"/>
            <p:nvPr/>
          </p:nvSpPr>
          <p:spPr>
            <a:xfrm>
              <a:off x="3599114" y="-295786"/>
              <a:ext cx="3616958" cy="30892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Conservation &amp;  biodiversity</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Human development</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Market &amp; technology development</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None</a:t>
              </a:r>
            </a:p>
          </p:txBody>
        </p:sp>
        <p:sp>
          <p:nvSpPr>
            <p:cNvPr id="1196" name="Line"/>
            <p:cNvSpPr/>
            <p:nvPr/>
          </p:nvSpPr>
          <p:spPr>
            <a:xfrm rot="10601695">
              <a:off x="20423" y="138757"/>
              <a:ext cx="1854201" cy="762001"/>
            </a:xfrm>
            <a:custGeom>
              <a:avLst/>
              <a:gdLst/>
              <a:ahLst/>
              <a:cxnLst>
                <a:cxn ang="0">
                  <a:pos x="wd2" y="hd2"/>
                </a:cxn>
                <a:cxn ang="5400000">
                  <a:pos x="wd2" y="hd2"/>
                </a:cxn>
                <a:cxn ang="10800000">
                  <a:pos x="wd2" y="hd2"/>
                </a:cxn>
                <a:cxn ang="16200000">
                  <a:pos x="wd2" y="hd2"/>
                </a:cxn>
              </a:cxnLst>
              <a:rect l="0" t="0" r="r" b="b"/>
              <a:pathLst>
                <a:path w="19886" h="18381" extrusionOk="0">
                  <a:moveTo>
                    <a:pt x="9001" y="0"/>
                  </a:moveTo>
                  <a:cubicBezTo>
                    <a:pt x="6127" y="3235"/>
                    <a:pt x="-1435" y="8120"/>
                    <a:pt x="239" y="12522"/>
                  </a:cubicBezTo>
                  <a:cubicBezTo>
                    <a:pt x="2500" y="18470"/>
                    <a:pt x="20165" y="21600"/>
                    <a:pt x="19882" y="13461"/>
                  </a:cubicBezTo>
                  <a:cubicBezTo>
                    <a:pt x="19542" y="3660"/>
                    <a:pt x="5044" y="5948"/>
                    <a:pt x="2076" y="2817"/>
                  </a:cubicBezTo>
                </a:path>
              </a:pathLst>
            </a:custGeom>
            <a:noFill/>
            <a:ln w="38100" cap="flat">
              <a:solidFill>
                <a:srgbClr val="DD1F0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7"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E results (RPL)"/>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t>CE results (RPL)</a:t>
            </a:r>
          </a:p>
        </p:txBody>
      </p:sp>
      <p:sp>
        <p:nvSpPr>
          <p:cNvPr id="120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graphicFrame>
        <p:nvGraphicFramePr>
          <p:cNvPr id="1203" name="Table"/>
          <p:cNvGraphicFramePr/>
          <p:nvPr>
            <p:extLst>
              <p:ext uri="{D42A27DB-BD31-4B8C-83A1-F6EECF244321}">
                <p14:modId xmlns:p14="http://schemas.microsoft.com/office/powerpoint/2010/main" val="695237913"/>
              </p:ext>
            </p:extLst>
          </p:nvPr>
        </p:nvGraphicFramePr>
        <p:xfrm>
          <a:off x="825500" y="835660"/>
          <a:ext cx="11518900" cy="7637779"/>
        </p:xfrm>
        <a:graphic>
          <a:graphicData uri="http://schemas.openxmlformats.org/drawingml/2006/table">
            <a:tbl>
              <a:tblPr>
                <a:tableStyleId>{4C3C2611-4C71-4FC5-86AE-919BDF0F9419}</a:tableStyleId>
              </a:tblPr>
              <a:tblGrid>
                <a:gridCol w="3861301">
                  <a:extLst>
                    <a:ext uri="{9D8B030D-6E8A-4147-A177-3AD203B41FA5}">
                      <a16:colId xmlns:a16="http://schemas.microsoft.com/office/drawing/2014/main" val="20000"/>
                    </a:ext>
                  </a:extLst>
                </a:gridCol>
                <a:gridCol w="4573783">
                  <a:extLst>
                    <a:ext uri="{9D8B030D-6E8A-4147-A177-3AD203B41FA5}">
                      <a16:colId xmlns:a16="http://schemas.microsoft.com/office/drawing/2014/main" val="20001"/>
                    </a:ext>
                  </a:extLst>
                </a:gridCol>
                <a:gridCol w="3083816">
                  <a:extLst>
                    <a:ext uri="{9D8B030D-6E8A-4147-A177-3AD203B41FA5}">
                      <a16:colId xmlns:a16="http://schemas.microsoft.com/office/drawing/2014/main" val="20002"/>
                    </a:ext>
                  </a:extLst>
                </a:gridCol>
              </a:tblGrid>
              <a:tr h="566599">
                <a:tc>
                  <a:txBody>
                    <a:bodyPr/>
                    <a:lstStyle/>
                    <a:p>
                      <a:pPr algn="r" defTabSz="914400">
                        <a:tabLst>
                          <a:tab pos="914400" algn="l"/>
                        </a:tabLst>
                        <a:defRPr sz="2400">
                          <a:solidFill>
                            <a:srgbClr val="FFFFFF"/>
                          </a:solidFill>
                          <a:latin typeface="+mn-lt"/>
                          <a:ea typeface="+mn-ea"/>
                          <a:cs typeface="+mn-cs"/>
                          <a:sym typeface="Myriad Pro"/>
                        </a:defRPr>
                      </a:pPr>
                      <a:endParaRP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defTabSz="914400">
                        <a:tabLst>
                          <a:tab pos="914400" algn="l"/>
                        </a:tabLst>
                        <a:defRPr sz="2400">
                          <a:solidFill>
                            <a:srgbClr val="FFFFFF"/>
                          </a:solidFill>
                          <a:latin typeface="+mn-lt"/>
                          <a:ea typeface="+mn-ea"/>
                          <a:cs typeface="+mn-cs"/>
                          <a:sym typeface="Myriad Pro"/>
                        </a:defRPr>
                      </a:pPr>
                      <a:r>
                        <a:rPr b="1"/>
                        <a:t>Coefficient</a:t>
                      </a:r>
                      <a:r>
                        <a:t> (std. err.)</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defTabSz="914400">
                        <a:tabLst>
                          <a:tab pos="914400" algn="l"/>
                        </a:tabLst>
                        <a:defRPr sz="2400" b="1">
                          <a:solidFill>
                            <a:srgbClr val="FFFFFF"/>
                          </a:solidFill>
                          <a:latin typeface="+mn-lt"/>
                          <a:ea typeface="+mn-ea"/>
                          <a:cs typeface="+mn-cs"/>
                          <a:sym typeface="Myriad Pro"/>
                        </a:defRPr>
                      </a:pPr>
                      <a:r>
                        <a:t>Implicit price </a:t>
                      </a:r>
                      <a:r>
                        <a:rPr b="0"/>
                        <a:t>(95% CI)</a:t>
                      </a:r>
                    </a:p>
                  </a:txBody>
                  <a:tcPr marL="50800" marR="50800" marT="50800" marB="50800" anchor="ctr" horzOverflow="overflow">
                    <a:lnL w="0">
                      <a:miter lim="400000"/>
                    </a:lnL>
                    <a:lnR w="0">
                      <a:miter lim="400000"/>
                    </a:lnR>
                    <a:lnT w="0">
                      <a:miter lim="400000"/>
                    </a:lnT>
                    <a:lnB w="12700">
                      <a:solidFill>
                        <a:srgbClr val="FFFFFF"/>
                      </a:solidFill>
                      <a:miter lim="400000"/>
                    </a:lnB>
                    <a:noFill/>
                  </a:tcPr>
                </a:tc>
                <a:extLst>
                  <a:ext uri="{0D108BD9-81ED-4DB2-BD59-A6C34878D82A}">
                    <a16:rowId xmlns:a16="http://schemas.microsoft.com/office/drawing/2014/main" val="10000"/>
                  </a:ext>
                </a:extLst>
              </a:tr>
              <a:tr h="589265">
                <a:tc>
                  <a:txBody>
                    <a:bodyPr/>
                    <a:lstStyle/>
                    <a:p>
                      <a:pPr algn="r" defTabSz="914400">
                        <a:tabLst>
                          <a:tab pos="914400" algn="l"/>
                        </a:tabLst>
                      </a:pPr>
                      <a:r>
                        <a:rPr sz="2800" dirty="0">
                          <a:solidFill>
                            <a:schemeClr val="tx1">
                              <a:lumMod val="95000"/>
                              <a:lumOff val="5000"/>
                            </a:schemeClr>
                          </a:solidFill>
                          <a:latin typeface="Candara" panose="020E0502030303020204" pitchFamily="34" charset="0"/>
                          <a:ea typeface="+mn-ea"/>
                          <a:cs typeface="+mn-cs"/>
                          <a:sym typeface="Myriad Pro"/>
                        </a:rPr>
                        <a:t>ASC (offset)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a:solidFill>
                            <a:srgbClr val="FFFFFF"/>
                          </a:solidFill>
                          <a:latin typeface="+mn-lt"/>
                          <a:ea typeface="+mn-ea"/>
                          <a:cs typeface="+mn-cs"/>
                          <a:sym typeface="Myriad Pro"/>
                        </a:defRPr>
                      </a:pPr>
                      <a:r>
                        <a:rPr sz="2800" b="1">
                          <a:solidFill>
                            <a:schemeClr val="tx1">
                              <a:lumMod val="95000"/>
                              <a:lumOff val="5000"/>
                            </a:schemeClr>
                          </a:solidFill>
                          <a:latin typeface="Candara" panose="020E0502030303020204" pitchFamily="34" charset="0"/>
                        </a:rPr>
                        <a:t>3.106</a:t>
                      </a:r>
                      <a:r>
                        <a:rPr sz="2800">
                          <a:solidFill>
                            <a:schemeClr val="tx1">
                              <a:lumMod val="95000"/>
                              <a:lumOff val="5000"/>
                            </a:schemeClr>
                          </a:solidFill>
                          <a:latin typeface="Candara" panose="020E0502030303020204" pitchFamily="34" charset="0"/>
                        </a:rPr>
                        <a:t> (0.691)</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£12.47</a:t>
                      </a:r>
                    </a:p>
                    <a:p>
                      <a:pPr marR="457200" defTabSz="457200">
                        <a:defRPr sz="2400">
                          <a:solidFill>
                            <a:srgbClr val="FFFFFF"/>
                          </a:solidFill>
                          <a:latin typeface="+mn-lt"/>
                          <a:ea typeface="+mn-ea"/>
                          <a:cs typeface="+mn-cs"/>
                          <a:sym typeface="Myriad Pro"/>
                        </a:defRPr>
                      </a:pPr>
                      <a:r>
                        <a:t>(£7.41 – £17.52)</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01"/>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i="1">
                          <a:solidFill>
                            <a:srgbClr val="D6D6D6"/>
                          </a:solidFill>
                          <a:latin typeface="+mn-lt"/>
                          <a:ea typeface="+mn-ea"/>
                          <a:cs typeface="+mn-cs"/>
                          <a:sym typeface="Myriad Pro"/>
                        </a:defRPr>
                      </a:pPr>
                      <a:r>
                        <a:rPr sz="2800" b="1">
                          <a:solidFill>
                            <a:schemeClr val="tx1">
                              <a:lumMod val="95000"/>
                              <a:lumOff val="5000"/>
                            </a:schemeClr>
                          </a:solidFill>
                          <a:latin typeface="Candara" panose="020E0502030303020204" pitchFamily="34" charset="0"/>
                        </a:rPr>
                        <a:t>5.976</a:t>
                      </a:r>
                      <a:r>
                        <a:rPr sz="2800">
                          <a:solidFill>
                            <a:schemeClr val="tx1">
                              <a:lumMod val="95000"/>
                              <a:lumOff val="5000"/>
                            </a:schemeClr>
                          </a:solidFill>
                          <a:latin typeface="Candara" panose="020E0502030303020204" pitchFamily="34" charset="0"/>
                        </a:rPr>
                        <a:t> (0.635)</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02"/>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Certification</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2.776 </a:t>
                      </a:r>
                      <a:r>
                        <a:rPr sz="2800" b="0">
                          <a:solidFill>
                            <a:schemeClr val="tx1">
                              <a:lumMod val="95000"/>
                              <a:lumOff val="5000"/>
                            </a:schemeClr>
                          </a:solidFill>
                          <a:latin typeface="Candara" panose="020E0502030303020204" pitchFamily="34" charset="0"/>
                        </a:rPr>
                        <a:t>(0.278)</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£11.14</a:t>
                      </a:r>
                      <a:br/>
                      <a:r>
                        <a:rPr b="0"/>
                        <a:t>(£9.31 – £12.98)</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03"/>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2.553 </a:t>
                      </a:r>
                      <a:r>
                        <a:rPr sz="2800" b="0">
                          <a:solidFill>
                            <a:schemeClr val="tx1">
                              <a:lumMod val="95000"/>
                              <a:lumOff val="5000"/>
                            </a:schemeClr>
                          </a:solidFill>
                          <a:latin typeface="Candara" panose="020E0502030303020204" pitchFamily="34" charset="0"/>
                        </a:rPr>
                        <a:t>(0.302)</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04"/>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Price</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–0.249 </a:t>
                      </a:r>
                      <a:r>
                        <a:rPr sz="2800" b="0">
                          <a:solidFill>
                            <a:schemeClr val="tx1">
                              <a:lumMod val="95000"/>
                              <a:lumOff val="5000"/>
                            </a:schemeClr>
                          </a:solidFill>
                          <a:latin typeface="Candara" panose="020E0502030303020204" pitchFamily="34" charset="0"/>
                        </a:rPr>
                        <a:t>(0.021)</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r>
                        <a:rPr sz="2400" b="1">
                          <a:solidFill>
                            <a:srgbClr val="FFFFFF"/>
                          </a:solidFill>
                          <a:latin typeface="+mn-lt"/>
                          <a:ea typeface="+mn-ea"/>
                          <a:cs typeface="+mn-cs"/>
                          <a:sym typeface="Myriad Pro"/>
                        </a:rPr>
                        <a:t>–</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05"/>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r>
                        <a:rPr sz="2800" i="1">
                          <a:solidFill>
                            <a:schemeClr val="tx1">
                              <a:lumMod val="95000"/>
                              <a:lumOff val="5000"/>
                            </a:schemeClr>
                          </a:solidFill>
                          <a:latin typeface="Candara" panose="020E0502030303020204" pitchFamily="34" charset="0"/>
                          <a:ea typeface="+mn-ea"/>
                          <a:cs typeface="+mn-cs"/>
                          <a:sym typeface="Myriad Pro"/>
                        </a:rPr>
                        <a:t>Fixed coefficient</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06"/>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Human development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3.201 </a:t>
                      </a:r>
                      <a:r>
                        <a:rPr sz="2800" b="0" dirty="0">
                          <a:solidFill>
                            <a:schemeClr val="tx1">
                              <a:lumMod val="95000"/>
                              <a:lumOff val="5000"/>
                            </a:schemeClr>
                          </a:solidFill>
                          <a:latin typeface="Candara" panose="020E0502030303020204" pitchFamily="34" charset="0"/>
                        </a:rPr>
                        <a:t>(0.358)</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£12.84</a:t>
                      </a:r>
                      <a:br/>
                      <a:r>
                        <a:rPr b="0"/>
                        <a:t>(£10.41 – £15.28)</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07"/>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2.089 </a:t>
                      </a:r>
                      <a:r>
                        <a:rPr sz="2800" b="0" dirty="0">
                          <a:solidFill>
                            <a:schemeClr val="tx1">
                              <a:lumMod val="95000"/>
                              <a:lumOff val="5000"/>
                            </a:schemeClr>
                          </a:solidFill>
                          <a:latin typeface="Candara" panose="020E0502030303020204" pitchFamily="34" charset="0"/>
                        </a:rPr>
                        <a:t>(0.361)</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08"/>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Biodiversity</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3.734 </a:t>
                      </a:r>
                      <a:r>
                        <a:rPr sz="2800" b="0" dirty="0">
                          <a:solidFill>
                            <a:schemeClr val="tx1">
                              <a:lumMod val="95000"/>
                              <a:lumOff val="5000"/>
                            </a:schemeClr>
                          </a:solidFill>
                          <a:latin typeface="Candara" panose="020E0502030303020204" pitchFamily="34" charset="0"/>
                        </a:rPr>
                        <a:t>(0.356)</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£14.98</a:t>
                      </a:r>
                      <a:br/>
                      <a:r>
                        <a:rPr b="0"/>
                        <a:t>(£12.67 – £17.30)</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09"/>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1.891 </a:t>
                      </a:r>
                      <a:r>
                        <a:rPr sz="2800" b="0" dirty="0">
                          <a:solidFill>
                            <a:schemeClr val="tx1">
                              <a:lumMod val="95000"/>
                              <a:lumOff val="5000"/>
                            </a:schemeClr>
                          </a:solidFill>
                          <a:latin typeface="Candara" panose="020E0502030303020204" pitchFamily="34" charset="0"/>
                        </a:rPr>
                        <a:t>(0.381)</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10"/>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Tech./mkt. development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2.631 </a:t>
                      </a:r>
                      <a:r>
                        <a:rPr sz="2800" b="0" dirty="0">
                          <a:solidFill>
                            <a:schemeClr val="tx1">
                              <a:lumMod val="95000"/>
                              <a:lumOff val="5000"/>
                            </a:schemeClr>
                          </a:solidFill>
                          <a:latin typeface="Candara" panose="020E0502030303020204" pitchFamily="34" charset="0"/>
                        </a:rPr>
                        <a:t>(0.284)</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£10.56</a:t>
                      </a:r>
                      <a:br/>
                      <a:r>
                        <a:rPr b="0"/>
                        <a:t>(£8.62 – £12.50)</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11"/>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2.072 </a:t>
                      </a:r>
                      <a:r>
                        <a:rPr sz="2800" b="0" dirty="0">
                          <a:solidFill>
                            <a:schemeClr val="tx1">
                              <a:lumMod val="95000"/>
                              <a:lumOff val="5000"/>
                            </a:schemeClr>
                          </a:solidFill>
                          <a:latin typeface="Candara" panose="020E0502030303020204" pitchFamily="34" charset="0"/>
                        </a:rPr>
                        <a:t>(0.313)</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12"/>
                  </a:ext>
                </a:extLst>
              </a:tr>
            </a:tbl>
          </a:graphicData>
        </a:graphic>
      </p:graphicFrame>
      <p:sp>
        <p:nvSpPr>
          <p:cNvPr id="1204" name="p &lt; 0.1% for all parameters"/>
          <p:cNvSpPr txBox="1"/>
          <p:nvPr/>
        </p:nvSpPr>
        <p:spPr>
          <a:xfrm>
            <a:off x="7314327" y="8455660"/>
            <a:ext cx="4876801" cy="462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2800">
                <a:latin typeface="+mn-lt"/>
                <a:ea typeface="+mn-ea"/>
                <a:cs typeface="+mn-cs"/>
                <a:sym typeface="Myriad Pro"/>
              </a:defRPr>
            </a:lvl1pPr>
          </a:lstStyle>
          <a:p>
            <a:r>
              <a:t>p &lt; 0.1% for all parameters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Rectangle"/>
          <p:cNvSpPr/>
          <p:nvPr/>
        </p:nvSpPr>
        <p:spPr>
          <a:xfrm>
            <a:off x="0" y="4876800"/>
            <a:ext cx="13055600" cy="4940300"/>
          </a:xfrm>
          <a:prstGeom prst="rect">
            <a:avLst/>
          </a:prstGeom>
          <a:solidFill>
            <a:srgbClr val="000000"/>
          </a:solidFill>
          <a:ln w="127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1210" name="Heterogeneity in tastes…"/>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rPr b="0" dirty="0">
                <a:latin typeface="Candara" panose="020E0502030303020204" pitchFamily="34" charset="0"/>
              </a:rPr>
              <a:t>Heterogeneity in tastes… </a:t>
            </a:r>
          </a:p>
        </p:txBody>
      </p:sp>
      <p:sp>
        <p:nvSpPr>
          <p:cNvPr id="1211" name="it's an emergency, we must act!…"/>
          <p:cNvSpPr txBox="1">
            <a:spLocks noGrp="1"/>
          </p:cNvSpPr>
          <p:nvPr>
            <p:ph type="body" idx="1"/>
          </p:nvPr>
        </p:nvSpPr>
        <p:spPr>
          <a:xfrm>
            <a:off x="1252220" y="1724943"/>
            <a:ext cx="10858500" cy="7315200"/>
          </a:xfrm>
          <a:prstGeom prst="rect">
            <a:avLst/>
          </a:prstGeom>
        </p:spPr>
        <p:txBody>
          <a:bodyPr>
            <a:normAutofit lnSpcReduction="10000"/>
          </a:bodyPr>
          <a:lstStyle/>
          <a:p>
            <a:pPr marL="335279" indent="-335279" defTabSz="514095">
              <a:spcBef>
                <a:spcPts val="1400"/>
              </a:spcBef>
              <a:buClr>
                <a:srgbClr val="000000"/>
              </a:buClr>
              <a:defRPr sz="4576">
                <a:latin typeface="+mn-lt"/>
                <a:ea typeface="+mn-ea"/>
                <a:cs typeface="+mn-cs"/>
                <a:sym typeface="Myriad Pro"/>
              </a:defRPr>
            </a:pPr>
            <a:r>
              <a:rPr dirty="0"/>
              <a:t>it's an emergency, we must act!</a:t>
            </a:r>
          </a:p>
          <a:p>
            <a:pPr marL="335279" indent="-335279" defTabSz="514095">
              <a:spcBef>
                <a:spcPts val="1400"/>
              </a:spcBef>
              <a:buClr>
                <a:srgbClr val="000000"/>
              </a:buClr>
              <a:defRPr sz="4576">
                <a:latin typeface="+mn-lt"/>
                <a:ea typeface="+mn-ea"/>
                <a:cs typeface="+mn-cs"/>
                <a:sym typeface="Myriad Pro"/>
              </a:defRPr>
            </a:pPr>
            <a:r>
              <a:rPr dirty="0"/>
              <a:t>if I don't do my bit, I can't blame others for not doing theirs when the ice cap melts</a:t>
            </a:r>
          </a:p>
          <a:p>
            <a:pPr marL="335279" indent="-335279" defTabSz="514095">
              <a:spcBef>
                <a:spcPts val="1400"/>
              </a:spcBef>
              <a:buClr>
                <a:srgbClr val="000000"/>
              </a:buClr>
              <a:defRPr sz="4576">
                <a:latin typeface="+mn-lt"/>
                <a:ea typeface="+mn-ea"/>
                <a:cs typeface="+mn-cs"/>
                <a:sym typeface="Myriad Pro"/>
              </a:defRPr>
            </a:pPr>
            <a:r>
              <a:rPr dirty="0"/>
              <a:t>WE MUST FIGHT FOR THE PENGUINS!!!</a:t>
            </a:r>
            <a:br>
              <a:rPr dirty="0"/>
            </a:br>
            <a:br>
              <a:rPr dirty="0"/>
            </a:br>
            <a:endParaRPr dirty="0"/>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this sounds like a scam</a:t>
            </a:r>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it’s bourgeois and distracting to do the whole offset thing</a:t>
            </a:r>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let's all fly more to do more good, right?</a:t>
            </a:r>
            <a:r>
              <a:rPr dirty="0"/>
              <a:t> </a:t>
            </a:r>
            <a:r>
              <a:rPr b="1" dirty="0">
                <a:solidFill>
                  <a:srgbClr val="FFFFFF"/>
                </a:solidFill>
              </a:rPr>
              <a:t>You disgust me.</a:t>
            </a:r>
          </a:p>
        </p:txBody>
      </p:sp>
      <p:sp>
        <p:nvSpPr>
          <p:cNvPr id="12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sp>
        <p:nvSpPr>
          <p:cNvPr id="1212" name="“"/>
          <p:cNvSpPr txBox="1"/>
          <p:nvPr/>
        </p:nvSpPr>
        <p:spPr>
          <a:xfrm>
            <a:off x="309190" y="1123950"/>
            <a:ext cx="723305" cy="2298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400">
                <a:solidFill>
                  <a:srgbClr val="000000"/>
                </a:solidFill>
                <a:latin typeface="Helvetica"/>
                <a:ea typeface="Helvetica"/>
                <a:cs typeface="Helvetica"/>
                <a:sym typeface="Helvetica"/>
              </a:defRPr>
            </a:lvl1pPr>
          </a:lstStyle>
          <a:p>
            <a:r>
              <a:t>“</a:t>
            </a:r>
          </a:p>
        </p:txBody>
      </p:sp>
      <p:sp>
        <p:nvSpPr>
          <p:cNvPr id="1213" name="”"/>
          <p:cNvSpPr txBox="1"/>
          <p:nvPr/>
        </p:nvSpPr>
        <p:spPr>
          <a:xfrm>
            <a:off x="11929690" y="8121650"/>
            <a:ext cx="723306" cy="2298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400">
                <a:latin typeface="Helvetica"/>
                <a:ea typeface="Helvetica"/>
                <a:cs typeface="Helvetica"/>
                <a:sym typeface="Helvetica"/>
              </a:defRPr>
            </a:lvl1pPr>
          </a:lstStyle>
          <a:p>
            <a:r>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Two flavours"/>
          <p:cNvSpPr txBox="1">
            <a:spLocks noGrp="1"/>
          </p:cNvSpPr>
          <p:nvPr>
            <p:ph type="title"/>
          </p:nvPr>
        </p:nvSpPr>
        <p:spPr>
          <a:prstGeom prst="rect">
            <a:avLst/>
          </a:prstGeom>
        </p:spPr>
        <p:txBody>
          <a:bodyPr/>
          <a:lstStyle/>
          <a:p>
            <a:pPr algn="ctr"/>
            <a:r>
              <a:rPr dirty="0"/>
              <a:t>Two </a:t>
            </a:r>
            <a:r>
              <a:rPr dirty="0" err="1"/>
              <a:t>flavours</a:t>
            </a:r>
            <a:endParaRPr dirty="0"/>
          </a:p>
        </p:txBody>
      </p:sp>
      <p:sp>
        <p:nvSpPr>
          <p:cNvPr id="918" name="Contingent Valuation (CV)…"/>
          <p:cNvSpPr txBox="1">
            <a:spLocks noGrp="1"/>
          </p:cNvSpPr>
          <p:nvPr>
            <p:ph type="body" idx="1"/>
          </p:nvPr>
        </p:nvSpPr>
        <p:spPr>
          <a:xfrm>
            <a:off x="812800" y="1625600"/>
            <a:ext cx="8026400" cy="7315200"/>
          </a:xfrm>
          <a:prstGeom prst="rect">
            <a:avLst/>
          </a:prstGeom>
        </p:spPr>
        <p:txBody>
          <a:bodyPr>
            <a:normAutofit/>
          </a:bodyPr>
          <a:lstStyle/>
          <a:p>
            <a:pPr marL="571500" indent="-571500" defTabSz="525779">
              <a:spcBef>
                <a:spcPts val="1400"/>
              </a:spcBef>
              <a:defRPr sz="5400"/>
            </a:pPr>
            <a:r>
              <a:rPr sz="3600" dirty="0">
                <a:solidFill>
                  <a:schemeClr val="tx1">
                    <a:lumMod val="95000"/>
                    <a:lumOff val="5000"/>
                  </a:schemeClr>
                </a:solidFill>
              </a:rPr>
              <a:t>Contingent Valuation (CV)</a:t>
            </a:r>
          </a:p>
          <a:p>
            <a:pPr marL="1040130" lvl="1" indent="-308609" defTabSz="525779">
              <a:spcBef>
                <a:spcPts val="1400"/>
              </a:spcBef>
              <a:buSzPct val="100000"/>
              <a:buChar char="•"/>
              <a:defRPr sz="3239"/>
            </a:pPr>
            <a:r>
              <a:rPr sz="3200" dirty="0">
                <a:solidFill>
                  <a:schemeClr val="tx1">
                    <a:lumMod val="95000"/>
                    <a:lumOff val="5000"/>
                  </a:schemeClr>
                </a:solidFill>
              </a:rPr>
              <a:t>Based on direct question(s) concerning WTP/WTA for an environmental good</a:t>
            </a:r>
            <a:br>
              <a:rPr dirty="0">
                <a:solidFill>
                  <a:schemeClr val="tx1">
                    <a:lumMod val="95000"/>
                    <a:lumOff val="5000"/>
                  </a:schemeClr>
                </a:solidFill>
              </a:rPr>
            </a:br>
            <a:endParaRPr dirty="0">
              <a:solidFill>
                <a:schemeClr val="tx1">
                  <a:lumMod val="95000"/>
                  <a:lumOff val="5000"/>
                </a:schemeClr>
              </a:solidFill>
            </a:endParaRPr>
          </a:p>
          <a:p>
            <a:pPr marL="571500" indent="-571500" defTabSz="525779">
              <a:spcBef>
                <a:spcPts val="1400"/>
              </a:spcBef>
              <a:defRPr sz="5400"/>
            </a:pPr>
            <a:r>
              <a:rPr sz="3600" dirty="0">
                <a:solidFill>
                  <a:schemeClr val="tx1">
                    <a:lumMod val="95000"/>
                    <a:lumOff val="5000"/>
                  </a:schemeClr>
                </a:solidFill>
              </a:rPr>
              <a:t>Choice Modelling / </a:t>
            </a:r>
            <a:br>
              <a:rPr sz="3600" dirty="0">
                <a:solidFill>
                  <a:schemeClr val="tx1">
                    <a:lumMod val="95000"/>
                    <a:lumOff val="5000"/>
                  </a:schemeClr>
                </a:solidFill>
              </a:rPr>
            </a:br>
            <a:r>
              <a:rPr sz="3600" dirty="0">
                <a:solidFill>
                  <a:schemeClr val="tx1">
                    <a:lumMod val="95000"/>
                    <a:lumOff val="5000"/>
                  </a:schemeClr>
                </a:solidFill>
              </a:rPr>
              <a:t>Choice Experiments (CE)</a:t>
            </a:r>
          </a:p>
          <a:p>
            <a:pPr marL="1040130" lvl="1" indent="-308609" defTabSz="525779">
              <a:spcBef>
                <a:spcPts val="1400"/>
              </a:spcBef>
              <a:buSzPct val="100000"/>
              <a:buChar char="•"/>
              <a:defRPr sz="3239"/>
            </a:pPr>
            <a:r>
              <a:rPr sz="3200" dirty="0">
                <a:solidFill>
                  <a:schemeClr val="tx1">
                    <a:lumMod val="95000"/>
                    <a:lumOff val="5000"/>
                  </a:schemeClr>
                </a:solidFill>
              </a:rPr>
              <a:t>Based on choices between hypothetical goods with varying attributes, including environmental attributes and price</a:t>
            </a:r>
          </a:p>
          <a:p>
            <a:pPr marL="1040130" lvl="1" indent="-308609" defTabSz="525779">
              <a:spcBef>
                <a:spcPts val="1400"/>
              </a:spcBef>
              <a:buSzPct val="100000"/>
              <a:buChar char="•"/>
              <a:defRPr sz="3239"/>
            </a:pPr>
            <a:r>
              <a:rPr sz="3200" dirty="0">
                <a:solidFill>
                  <a:schemeClr val="tx1">
                    <a:lumMod val="95000"/>
                    <a:lumOff val="5000"/>
                  </a:schemeClr>
                </a:solidFill>
              </a:rPr>
              <a:t>Also popular in transport, and in market research (‘conjoint analysis’)</a:t>
            </a:r>
          </a:p>
        </p:txBody>
      </p:sp>
      <p:sp>
        <p:nvSpPr>
          <p:cNvPr id="919" name="What would you pay for this good?"/>
          <p:cNvSpPr txBox="1"/>
          <p:nvPr/>
        </p:nvSpPr>
        <p:spPr>
          <a:xfrm>
            <a:off x="9245600" y="2399975"/>
            <a:ext cx="3572933" cy="10000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r">
              <a:lnSpc>
                <a:spcPct val="80000"/>
              </a:lnSpc>
              <a:defRPr sz="2400" b="1" i="1">
                <a:solidFill>
                  <a:srgbClr val="F5EC00"/>
                </a:solidFill>
                <a:latin typeface="+mn-lt"/>
                <a:ea typeface="+mn-ea"/>
                <a:cs typeface="+mn-cs"/>
                <a:sym typeface="Myriad Pro"/>
              </a:defRPr>
            </a:lvl1pPr>
          </a:lstStyle>
          <a:p>
            <a:r>
              <a:rPr sz="3600" dirty="0">
                <a:solidFill>
                  <a:schemeClr val="tx1">
                    <a:lumMod val="95000"/>
                    <a:lumOff val="5000"/>
                  </a:schemeClr>
                </a:solidFill>
                <a:latin typeface="Candara" panose="020E0502030303020204" pitchFamily="34" charset="0"/>
              </a:rPr>
              <a:t>What would you pay for this good?</a:t>
            </a:r>
          </a:p>
        </p:txBody>
      </p:sp>
      <p:sp>
        <p:nvSpPr>
          <p:cNvPr id="920" name="Would you pay £X for good A,  £Y for good B,  or neither?"/>
          <p:cNvSpPr txBox="1"/>
          <p:nvPr/>
        </p:nvSpPr>
        <p:spPr>
          <a:xfrm>
            <a:off x="9245600" y="4876800"/>
            <a:ext cx="3352800" cy="1886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r">
              <a:lnSpc>
                <a:spcPct val="80000"/>
              </a:lnSpc>
              <a:defRPr sz="2400" b="1" i="1">
                <a:solidFill>
                  <a:srgbClr val="F5EC00"/>
                </a:solidFill>
                <a:latin typeface="+mn-lt"/>
                <a:ea typeface="+mn-ea"/>
                <a:cs typeface="+mn-cs"/>
                <a:sym typeface="Myriad Pro"/>
              </a:defRPr>
            </a:pPr>
            <a:r>
              <a:rPr sz="3600" dirty="0">
                <a:solidFill>
                  <a:schemeClr val="tx1">
                    <a:lumMod val="95000"/>
                    <a:lumOff val="5000"/>
                  </a:schemeClr>
                </a:solidFill>
                <a:latin typeface="Candara" panose="020E0502030303020204" pitchFamily="34" charset="0"/>
              </a:rPr>
              <a:t>Would you pay</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£X for good A, </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£Y for good B, </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or neither?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18">
                                            <p:txEl>
                                              <p:pRg st="2" end="2"/>
                                            </p:txEl>
                                          </p:spTgt>
                                        </p:tgtEl>
                                        <p:attrNameLst>
                                          <p:attrName>style.visibility</p:attrName>
                                        </p:attrNameLst>
                                      </p:cBhvr>
                                      <p:to>
                                        <p:strVal val="visible"/>
                                      </p:to>
                                    </p:set>
                                    <p:animEffect transition="in" filter="dissolve">
                                      <p:cBhvr>
                                        <p:cTn id="7" dur="300"/>
                                        <p:tgtEl>
                                          <p:spTgt spid="918">
                                            <p:txEl>
                                              <p:pRg st="2" end="2"/>
                                            </p:txEl>
                                          </p:spTgt>
                                        </p:tgtEl>
                                      </p:cBhvr>
                                    </p:animEffect>
                                  </p:childTnLst>
                                </p:cTn>
                              </p:par>
                              <p:par>
                                <p:cTn id="8" presetID="9" presetClass="entr" presetSubtype="0" fill="hold" grpId="1" nodeType="withEffect">
                                  <p:stCondLst>
                                    <p:cond delay="0"/>
                                  </p:stCondLst>
                                  <p:iterate>
                                    <p:tmAbs val="0"/>
                                  </p:iterate>
                                  <p:childTnLst>
                                    <p:set>
                                      <p:cBhvr>
                                        <p:cTn id="9" fill="hold"/>
                                        <p:tgtEl>
                                          <p:spTgt spid="918">
                                            <p:txEl>
                                              <p:pRg st="3" end="3"/>
                                            </p:txEl>
                                          </p:spTgt>
                                        </p:tgtEl>
                                        <p:attrNameLst>
                                          <p:attrName>style.visibility</p:attrName>
                                        </p:attrNameLst>
                                      </p:cBhvr>
                                      <p:to>
                                        <p:strVal val="visible"/>
                                      </p:to>
                                    </p:set>
                                    <p:animEffect transition="in" filter="dissolve">
                                      <p:cBhvr>
                                        <p:cTn id="10" dur="300"/>
                                        <p:tgtEl>
                                          <p:spTgt spid="918">
                                            <p:txEl>
                                              <p:pRg st="3" end="3"/>
                                            </p:txEl>
                                          </p:spTgt>
                                        </p:tgtEl>
                                      </p:cBhvr>
                                    </p:animEffect>
                                  </p:childTnLst>
                                </p:cTn>
                              </p:par>
                              <p:par>
                                <p:cTn id="11" presetID="9" presetClass="entr" presetSubtype="0" fill="hold" grpId="1" nodeType="withEffect">
                                  <p:stCondLst>
                                    <p:cond delay="0"/>
                                  </p:stCondLst>
                                  <p:iterate>
                                    <p:tmAbs val="0"/>
                                  </p:iterate>
                                  <p:childTnLst>
                                    <p:set>
                                      <p:cBhvr>
                                        <p:cTn id="12" fill="hold"/>
                                        <p:tgtEl>
                                          <p:spTgt spid="918">
                                            <p:txEl>
                                              <p:pRg st="4" end="4"/>
                                            </p:txEl>
                                          </p:spTgt>
                                        </p:tgtEl>
                                        <p:attrNameLst>
                                          <p:attrName>style.visibility</p:attrName>
                                        </p:attrNameLst>
                                      </p:cBhvr>
                                      <p:to>
                                        <p:strVal val="visible"/>
                                      </p:to>
                                    </p:set>
                                    <p:animEffect transition="in" filter="dissolve">
                                      <p:cBhvr>
                                        <p:cTn id="13" dur="300"/>
                                        <p:tgtEl>
                                          <p:spTgt spid="918">
                                            <p:txEl>
                                              <p:pRg st="4" end="4"/>
                                            </p:txEl>
                                          </p:spTgt>
                                        </p:tgtEl>
                                      </p:cBhvr>
                                    </p:animEffect>
                                  </p:childTnLst>
                                </p:cTn>
                              </p:par>
                            </p:childTnLst>
                          </p:cTn>
                        </p:par>
                        <p:par>
                          <p:cTn id="14" fill="hold">
                            <p:stCondLst>
                              <p:cond delay="300"/>
                            </p:stCondLst>
                            <p:childTnLst>
                              <p:par>
                                <p:cTn id="15" presetID="9" presetClass="entr" fill="hold" grpId="2" nodeType="afterEffect">
                                  <p:stCondLst>
                                    <p:cond delay="0"/>
                                  </p:stCondLst>
                                  <p:iterate>
                                    <p:tmAbs val="0"/>
                                  </p:iterate>
                                  <p:childTnLst>
                                    <p:set>
                                      <p:cBhvr>
                                        <p:cTn id="16" fill="hold"/>
                                        <p:tgtEl>
                                          <p:spTgt spid="920"/>
                                        </p:tgtEl>
                                        <p:attrNameLst>
                                          <p:attrName>style.visibility</p:attrName>
                                        </p:attrNameLst>
                                      </p:cBhvr>
                                      <p:to>
                                        <p:strVal val="visible"/>
                                      </p:to>
                                    </p:set>
                                    <p:animEffect transition="in" filter="dissolve">
                                      <p:cBhvr>
                                        <p:cTn id="17" dur="500"/>
                                        <p:tgtEl>
                                          <p:spTgt spid="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 grpId="1" build="p" advAuto="0"/>
      <p:bldP spid="920"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Measures of value"/>
          <p:cNvSpPr txBox="1">
            <a:spLocks noGrp="1"/>
          </p:cNvSpPr>
          <p:nvPr>
            <p:ph type="title"/>
          </p:nvPr>
        </p:nvSpPr>
        <p:spPr>
          <a:prstGeom prst="rect">
            <a:avLst/>
          </a:prstGeom>
        </p:spPr>
        <p:txBody>
          <a:bodyPr/>
          <a:lstStyle/>
          <a:p>
            <a:r>
              <a:rPr dirty="0"/>
              <a:t>Measures of value</a:t>
            </a:r>
          </a:p>
        </p:txBody>
      </p:sp>
      <p:sp>
        <p:nvSpPr>
          <p:cNvPr id="398" name="Maximum  willingness to pay (WTP)…"/>
          <p:cNvSpPr txBox="1">
            <a:spLocks noGrp="1"/>
          </p:cNvSpPr>
          <p:nvPr>
            <p:ph type="body" idx="1"/>
          </p:nvPr>
        </p:nvSpPr>
        <p:spPr>
          <a:xfrm>
            <a:off x="812800" y="1625600"/>
            <a:ext cx="10714636" cy="7315200"/>
          </a:xfrm>
          <a:prstGeom prst="rect">
            <a:avLst/>
          </a:prstGeom>
        </p:spPr>
        <p:txBody>
          <a:bodyPr>
            <a:normAutofit/>
          </a:bodyPr>
          <a:lstStyle/>
          <a:p>
            <a:pPr marL="628650" indent="-628650" defTabSz="578358">
              <a:spcBef>
                <a:spcPts val="1500"/>
              </a:spcBef>
              <a:defRPr sz="5940"/>
            </a:pPr>
            <a:r>
              <a:rPr sz="3600" dirty="0"/>
              <a:t>Maximum willingness to pay (WTP) </a:t>
            </a:r>
          </a:p>
          <a:p>
            <a:pPr marL="1144143" lvl="1" indent="-339470" defTabSz="578358">
              <a:spcBef>
                <a:spcPts val="1500"/>
              </a:spcBef>
              <a:buSzPct val="100000"/>
              <a:buChar char="•"/>
              <a:defRPr sz="3564"/>
            </a:pPr>
            <a:r>
              <a:rPr sz="3200" dirty="0"/>
              <a:t>How much I value something I </a:t>
            </a:r>
            <a:r>
              <a:rPr sz="3200" b="1" dirty="0"/>
              <a:t>do</a:t>
            </a:r>
            <a:r>
              <a:rPr lang="en-GB" sz="3200" b="1" dirty="0"/>
              <a:t> </a:t>
            </a:r>
            <a:r>
              <a:rPr sz="3200" b="1" dirty="0"/>
              <a:t>n</a:t>
            </a:r>
            <a:r>
              <a:rPr lang="en-GB" sz="3200" b="1" dirty="0"/>
              <a:t>o</a:t>
            </a:r>
            <a:r>
              <a:rPr sz="3200" b="1" dirty="0"/>
              <a:t>t</a:t>
            </a:r>
            <a:r>
              <a:rPr sz="3200" dirty="0"/>
              <a:t> have is measured by the most that I will give up in order to gain it</a:t>
            </a:r>
            <a:endParaRPr lang="en-GB" sz="3200" dirty="0"/>
          </a:p>
          <a:p>
            <a:pPr marL="1144143" lvl="1" indent="-339470" defTabSz="578358">
              <a:spcBef>
                <a:spcPts val="1500"/>
              </a:spcBef>
              <a:buSzPct val="100000"/>
              <a:buChar char="•"/>
              <a:defRPr sz="3564"/>
            </a:pPr>
            <a:r>
              <a:rPr lang="en-GB" sz="3200" dirty="0" err="1"/>
              <a:t>Hicksian</a:t>
            </a:r>
            <a:r>
              <a:rPr lang="en-GB" sz="3200" dirty="0"/>
              <a:t> equivalent variation</a:t>
            </a:r>
            <a:br>
              <a:rPr sz="3200" dirty="0"/>
            </a:br>
            <a:endParaRPr sz="3200" dirty="0"/>
          </a:p>
          <a:p>
            <a:pPr marL="628650" indent="-628650" defTabSz="578358">
              <a:spcBef>
                <a:spcPts val="1500"/>
              </a:spcBef>
              <a:defRPr sz="5940"/>
            </a:pPr>
            <a:r>
              <a:rPr sz="3600" dirty="0"/>
              <a:t>Minimum</a:t>
            </a:r>
            <a:r>
              <a:rPr lang="en-GB" sz="3600" dirty="0"/>
              <a:t> </a:t>
            </a:r>
            <a:r>
              <a:rPr sz="3600" dirty="0"/>
              <a:t>willingness to accept (WTA) </a:t>
            </a:r>
          </a:p>
          <a:p>
            <a:pPr marL="1144143" lvl="1" indent="-339470" defTabSz="578358">
              <a:spcBef>
                <a:spcPts val="1500"/>
              </a:spcBef>
              <a:buSzPct val="100000"/>
              <a:buChar char="•"/>
              <a:defRPr sz="3564"/>
            </a:pPr>
            <a:r>
              <a:rPr sz="3200" dirty="0"/>
              <a:t>How much I value something I </a:t>
            </a:r>
            <a:r>
              <a:rPr sz="3200" b="1" dirty="0"/>
              <a:t>do</a:t>
            </a:r>
            <a:r>
              <a:rPr sz="3200" dirty="0"/>
              <a:t> have is measured by the least I must gain in order to give it up</a:t>
            </a:r>
            <a:endParaRPr lang="en-GB" sz="3200" dirty="0"/>
          </a:p>
          <a:p>
            <a:pPr marL="1144143" lvl="1" indent="-339470" defTabSz="578358">
              <a:spcBef>
                <a:spcPts val="1500"/>
              </a:spcBef>
              <a:buSzPct val="100000"/>
              <a:buChar char="•"/>
              <a:defRPr sz="3564"/>
            </a:pPr>
            <a:r>
              <a:rPr lang="en-GB" sz="3200" dirty="0" err="1"/>
              <a:t>Hicksian</a:t>
            </a:r>
            <a:r>
              <a:rPr lang="en-GB" sz="3200" dirty="0"/>
              <a:t> compensating variation</a:t>
            </a:r>
            <a:endParaRPr sz="3200" dirty="0"/>
          </a:p>
        </p:txBody>
      </p:sp>
    </p:spTree>
    <p:extLst>
      <p:ext uri="{BB962C8B-B14F-4D97-AF65-F5344CB8AC3E}">
        <p14:creationId xmlns:p14="http://schemas.microsoft.com/office/powerpoint/2010/main" val="383800213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98">
                                            <p:txEl>
                                              <p:pRg st="3" end="3"/>
                                            </p:txEl>
                                          </p:spTgt>
                                        </p:tgtEl>
                                        <p:attrNameLst>
                                          <p:attrName>style.visibility</p:attrName>
                                        </p:attrNameLst>
                                      </p:cBhvr>
                                      <p:to>
                                        <p:strVal val="visible"/>
                                      </p:to>
                                    </p:set>
                                    <p:animEffect transition="in" filter="dissolve">
                                      <p:cBhvr>
                                        <p:cTn id="7" dur="250"/>
                                        <p:tgtEl>
                                          <p:spTgt spid="398">
                                            <p:txEl>
                                              <p:pRg st="3" end="3"/>
                                            </p:txEl>
                                          </p:spTgt>
                                        </p:tgtEl>
                                      </p:cBhvr>
                                    </p:animEffect>
                                  </p:childTnLst>
                                </p:cTn>
                              </p:par>
                              <p:par>
                                <p:cTn id="8" presetID="9" presetClass="entr" presetSubtype="0" fill="hold" grpId="0" nodeType="withEffect">
                                  <p:stCondLst>
                                    <p:cond delay="0"/>
                                  </p:stCondLst>
                                  <p:iterate>
                                    <p:tmAbs val="0"/>
                                  </p:iterate>
                                  <p:childTnLst>
                                    <p:set>
                                      <p:cBhvr>
                                        <p:cTn id="9" fill="hold"/>
                                        <p:tgtEl>
                                          <p:spTgt spid="398">
                                            <p:txEl>
                                              <p:pRg st="4" end="4"/>
                                            </p:txEl>
                                          </p:spTgt>
                                        </p:tgtEl>
                                        <p:attrNameLst>
                                          <p:attrName>style.visibility</p:attrName>
                                        </p:attrNameLst>
                                      </p:cBhvr>
                                      <p:to>
                                        <p:strVal val="visible"/>
                                      </p:to>
                                    </p:set>
                                    <p:animEffect transition="in" filter="dissolve">
                                      <p:cBhvr>
                                        <p:cTn id="10" dur="250"/>
                                        <p:tgtEl>
                                          <p:spTgt spid="398">
                                            <p:txEl>
                                              <p:pRg st="4" end="4"/>
                                            </p:txEl>
                                          </p:spTgt>
                                        </p:tgtEl>
                                      </p:cBhvr>
                                    </p:animEffect>
                                  </p:childTnLst>
                                </p:cTn>
                              </p:par>
                              <p:par>
                                <p:cTn id="11" presetID="9" presetClass="entr" presetSubtype="0" fill="hold" grpId="0" nodeType="withEffect">
                                  <p:stCondLst>
                                    <p:cond delay="0"/>
                                  </p:stCondLst>
                                  <p:iterate>
                                    <p:tmAbs val="0"/>
                                  </p:iterate>
                                  <p:childTnLst>
                                    <p:set>
                                      <p:cBhvr>
                                        <p:cTn id="12" fill="hold"/>
                                        <p:tgtEl>
                                          <p:spTgt spid="398">
                                            <p:txEl>
                                              <p:pRg st="5" end="5"/>
                                            </p:txEl>
                                          </p:spTgt>
                                        </p:tgtEl>
                                        <p:attrNameLst>
                                          <p:attrName>style.visibility</p:attrName>
                                        </p:attrNameLst>
                                      </p:cBhvr>
                                      <p:to>
                                        <p:strVal val="visible"/>
                                      </p:to>
                                    </p:set>
                                    <p:animEffect transition="in" filter="dissolve">
                                      <p:cBhvr>
                                        <p:cTn id="13" dur="250"/>
                                        <p:tgtEl>
                                          <p:spTgt spid="3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build="p"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45"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46"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47" name="Expenditure on private goods y"/>
          <p:cNvSpPr txBox="1"/>
          <p:nvPr/>
        </p:nvSpPr>
        <p:spPr>
          <a:xfrm>
            <a:off x="714948" y="1149350"/>
            <a:ext cx="1752601" cy="5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748"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753" name="Group"/>
          <p:cNvGrpSpPr/>
          <p:nvPr/>
        </p:nvGrpSpPr>
        <p:grpSpPr>
          <a:xfrm>
            <a:off x="2611933" y="2235199"/>
            <a:ext cx="7662367" cy="5004978"/>
            <a:chOff x="0" y="0"/>
            <a:chExt cx="7662366" cy="5004976"/>
          </a:xfrm>
        </p:grpSpPr>
        <p:grpSp>
          <p:nvGrpSpPr>
            <p:cNvPr id="751" name="Group"/>
            <p:cNvGrpSpPr/>
            <p:nvPr/>
          </p:nvGrpSpPr>
          <p:grpSpPr>
            <a:xfrm>
              <a:off x="552301" y="-1"/>
              <a:ext cx="7110066" cy="4592322"/>
              <a:chOff x="0" y="0"/>
              <a:chExt cx="7110065" cy="4592319"/>
            </a:xfrm>
          </p:grpSpPr>
          <p:sp>
            <p:nvSpPr>
              <p:cNvPr id="749"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750"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sp>
          <p:nvSpPr>
            <p:cNvPr id="752" name="Line"/>
            <p:cNvSpPr/>
            <p:nvPr/>
          </p:nvSpPr>
          <p:spPr>
            <a:xfrm>
              <a:off x="0" y="2650331"/>
              <a:ext cx="2119084" cy="2354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grpSp>
        <p:nvGrpSpPr>
          <p:cNvPr id="756" name="Group"/>
          <p:cNvGrpSpPr/>
          <p:nvPr/>
        </p:nvGrpSpPr>
        <p:grpSpPr>
          <a:xfrm>
            <a:off x="1790700" y="4672329"/>
            <a:ext cx="3175000" cy="3075941"/>
            <a:chOff x="0" y="0"/>
            <a:chExt cx="3175000" cy="3075939"/>
          </a:xfrm>
        </p:grpSpPr>
        <p:sp>
          <p:nvSpPr>
            <p:cNvPr id="754" name="y0"/>
            <p:cNvSpPr txBox="1"/>
            <p:nvPr/>
          </p:nvSpPr>
          <p:spPr>
            <a:xfrm>
              <a:off x="0" y="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755" name="e0"/>
            <p:cNvSpPr txBox="1"/>
            <p:nvPr/>
          </p:nvSpPr>
          <p:spPr>
            <a:xfrm>
              <a:off x="2743200" y="2666999"/>
              <a:ext cx="4318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grpSp>
        <p:nvGrpSpPr>
          <p:cNvPr id="759" name="Group"/>
          <p:cNvGrpSpPr/>
          <p:nvPr/>
        </p:nvGrpSpPr>
        <p:grpSpPr>
          <a:xfrm>
            <a:off x="355600" y="4872566"/>
            <a:ext cx="2239819" cy="1397001"/>
            <a:chOff x="0" y="0"/>
            <a:chExt cx="2239818" cy="1396999"/>
          </a:xfrm>
        </p:grpSpPr>
        <p:pic>
          <p:nvPicPr>
            <p:cNvPr id="757"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758" name="WTP"/>
            <p:cNvSpPr txBox="1"/>
            <p:nvPr/>
          </p:nvSpPr>
          <p:spPr>
            <a:xfrm>
              <a:off x="0" y="498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grpSp>
        <p:nvGrpSpPr>
          <p:cNvPr id="762" name="Group"/>
          <p:cNvGrpSpPr/>
          <p:nvPr/>
        </p:nvGrpSpPr>
        <p:grpSpPr>
          <a:xfrm>
            <a:off x="5054162" y="7339330"/>
            <a:ext cx="2248338" cy="408941"/>
            <a:chOff x="0" y="0"/>
            <a:chExt cx="2248337" cy="408939"/>
          </a:xfrm>
        </p:grpSpPr>
        <p:sp>
          <p:nvSpPr>
            <p:cNvPr id="760" name="e1"/>
            <p:cNvSpPr txBox="1"/>
            <p:nvPr/>
          </p:nvSpPr>
          <p:spPr>
            <a:xfrm>
              <a:off x="1816537" y="0"/>
              <a:ext cx="4318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761" name="Line"/>
            <p:cNvSpPr/>
            <p:nvPr/>
          </p:nvSpPr>
          <p:spPr>
            <a:xfrm flipH="1">
              <a:off x="0" y="201163"/>
              <a:ext cx="1728991" cy="2"/>
            </a:xfrm>
            <a:prstGeom prst="line">
              <a:avLst/>
            </a:prstGeom>
            <a:noFill/>
            <a:ln w="25400" cap="flat">
              <a:solidFill>
                <a:srgbClr val="929292"/>
              </a:solidFill>
              <a:prstDash val="solid"/>
              <a:miter lim="400000"/>
              <a:headEnd type="stealth" w="med" len="med"/>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763" name="Line"/>
          <p:cNvSpPr/>
          <p:nvPr/>
        </p:nvSpPr>
        <p:spPr>
          <a:xfrm>
            <a:off x="2602591" y="6253545"/>
            <a:ext cx="44704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764" name="Maximum WTP to secure improvement"/>
          <p:cNvSpPr txBox="1"/>
          <p:nvPr/>
        </p:nvSpPr>
        <p:spPr>
          <a:xfrm>
            <a:off x="594642" y="8769350"/>
            <a:ext cx="11811001"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latin typeface="+mn-lt"/>
                <a:ea typeface="+mn-ea"/>
                <a:cs typeface="+mn-cs"/>
                <a:sym typeface="Myriad Pro"/>
              </a:defRPr>
            </a:pPr>
            <a:r>
              <a:t>Maximum </a:t>
            </a:r>
            <a:r>
              <a:rPr>
                <a:solidFill>
                  <a:srgbClr val="FFFB00"/>
                </a:solidFill>
              </a:rPr>
              <a:t>WTP</a:t>
            </a:r>
            <a:r>
              <a:t> to secure </a:t>
            </a:r>
            <a:r>
              <a:rPr>
                <a:solidFill>
                  <a:srgbClr val="8EFA00"/>
                </a:solidFill>
              </a:rPr>
              <a:t>improvement</a:t>
            </a:r>
          </a:p>
        </p:txBody>
      </p:sp>
    </p:spTree>
    <p:extLst>
      <p:ext uri="{BB962C8B-B14F-4D97-AF65-F5344CB8AC3E}">
        <p14:creationId xmlns:p14="http://schemas.microsoft.com/office/powerpoint/2010/main" val="138711745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animBg="1" advAuto="0"/>
      <p:bldP spid="756" grpId="0" animBg="1" advAuto="0"/>
      <p:bldP spid="759" grpId="0" animBg="1" advAuto="0"/>
      <p:bldP spid="762" grpId="0" animBg="1" advAuto="0"/>
      <p:bldP spid="763"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69"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70"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71" name="Expenditure on private goods y"/>
          <p:cNvSpPr txBox="1"/>
          <p:nvPr/>
        </p:nvSpPr>
        <p:spPr>
          <a:xfrm>
            <a:off x="714948" y="1149350"/>
            <a:ext cx="1752601" cy="5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772"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777" name="Group"/>
          <p:cNvGrpSpPr/>
          <p:nvPr/>
        </p:nvGrpSpPr>
        <p:grpSpPr>
          <a:xfrm>
            <a:off x="2611933" y="1168399"/>
            <a:ext cx="8411667" cy="6069205"/>
            <a:chOff x="0" y="0"/>
            <a:chExt cx="8411666" cy="6069204"/>
          </a:xfrm>
        </p:grpSpPr>
        <p:grpSp>
          <p:nvGrpSpPr>
            <p:cNvPr id="775" name="Group"/>
            <p:cNvGrpSpPr/>
            <p:nvPr/>
          </p:nvGrpSpPr>
          <p:grpSpPr>
            <a:xfrm>
              <a:off x="1299666" y="-1"/>
              <a:ext cx="7112001" cy="4611372"/>
              <a:chOff x="0" y="0"/>
              <a:chExt cx="7112000" cy="4611369"/>
            </a:xfrm>
          </p:grpSpPr>
          <p:sp>
            <p:nvSpPr>
              <p:cNvPr id="773"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774"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776" name="Line"/>
            <p:cNvSpPr/>
            <p:nvPr/>
          </p:nvSpPr>
          <p:spPr>
            <a:xfrm>
              <a:off x="0" y="3719703"/>
              <a:ext cx="4457700"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sp>
        <p:nvSpPr>
          <p:cNvPr id="778" name="y0"/>
          <p:cNvSpPr txBox="1"/>
          <p:nvPr/>
        </p:nvSpPr>
        <p:spPr>
          <a:xfrm>
            <a:off x="1790700" y="4672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779" name="e1"/>
          <p:cNvSpPr txBox="1"/>
          <p:nvPr/>
        </p:nvSpPr>
        <p:spPr>
          <a:xfrm>
            <a:off x="68707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grpSp>
        <p:nvGrpSpPr>
          <p:cNvPr id="782" name="Group"/>
          <p:cNvGrpSpPr/>
          <p:nvPr/>
        </p:nvGrpSpPr>
        <p:grpSpPr>
          <a:xfrm>
            <a:off x="368300" y="2954866"/>
            <a:ext cx="2239819" cy="1981201"/>
            <a:chOff x="0" y="0"/>
            <a:chExt cx="2239818" cy="1981200"/>
          </a:xfrm>
        </p:grpSpPr>
        <p:pic>
          <p:nvPicPr>
            <p:cNvPr id="780"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781" name="WTA"/>
            <p:cNvSpPr txBox="1"/>
            <p:nvPr/>
          </p:nvSpPr>
          <p:spPr>
            <a:xfrm>
              <a:off x="0" y="752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grpSp>
        <p:nvGrpSpPr>
          <p:cNvPr id="785" name="Group"/>
          <p:cNvGrpSpPr/>
          <p:nvPr/>
        </p:nvGrpSpPr>
        <p:grpSpPr>
          <a:xfrm>
            <a:off x="4533900" y="7339330"/>
            <a:ext cx="2249253" cy="408941"/>
            <a:chOff x="0" y="0"/>
            <a:chExt cx="2249252" cy="408939"/>
          </a:xfrm>
        </p:grpSpPr>
        <p:sp>
          <p:nvSpPr>
            <p:cNvPr id="783" name="e0"/>
            <p:cNvSpPr txBox="1"/>
            <p:nvPr/>
          </p:nvSpPr>
          <p:spPr>
            <a:xfrm>
              <a:off x="0" y="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sp>
          <p:nvSpPr>
            <p:cNvPr id="784" name="Line"/>
            <p:cNvSpPr/>
            <p:nvPr/>
          </p:nvSpPr>
          <p:spPr>
            <a:xfrm flipV="1">
              <a:off x="520262" y="201163"/>
              <a:ext cx="1728991" cy="1"/>
            </a:xfrm>
            <a:prstGeom prst="line">
              <a:avLst/>
            </a:prstGeom>
            <a:noFill/>
            <a:ln w="25400" cap="flat">
              <a:solidFill>
                <a:srgbClr val="929292"/>
              </a:solidFill>
              <a:prstDash val="solid"/>
              <a:miter lim="400000"/>
              <a:headEnd type="stealth" w="med" len="med"/>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786"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787" name="Minimum WTA to tolerate deterioration"/>
          <p:cNvSpPr txBox="1"/>
          <p:nvPr/>
        </p:nvSpPr>
        <p:spPr>
          <a:xfrm>
            <a:off x="594642" y="8769350"/>
            <a:ext cx="11811001"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latin typeface="+mn-lt"/>
                <a:ea typeface="+mn-ea"/>
                <a:cs typeface="+mn-cs"/>
                <a:sym typeface="Myriad Pro"/>
              </a:defRPr>
            </a:pPr>
            <a:r>
              <a:t>Minimum </a:t>
            </a:r>
            <a:r>
              <a:rPr>
                <a:solidFill>
                  <a:srgbClr val="00FDFF"/>
                </a:solidFill>
              </a:rPr>
              <a:t>WTA</a:t>
            </a:r>
            <a:r>
              <a:t> to tolerate </a:t>
            </a:r>
            <a:r>
              <a:rPr>
                <a:solidFill>
                  <a:srgbClr val="FF4848"/>
                </a:solidFill>
              </a:rPr>
              <a:t>deterioration</a:t>
            </a:r>
          </a:p>
        </p:txBody>
      </p:sp>
    </p:spTree>
    <p:extLst>
      <p:ext uri="{BB962C8B-B14F-4D97-AF65-F5344CB8AC3E}">
        <p14:creationId xmlns:p14="http://schemas.microsoft.com/office/powerpoint/2010/main" val="149909702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 grpId="0" animBg="1" advAuto="0"/>
      <p:bldP spid="782" grpId="0" animBg="1" advAuto="0"/>
      <p:bldP spid="785" grpId="0" animBg="1" advAuto="0"/>
      <p:bldP spid="786"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Measures of value"/>
          <p:cNvSpPr txBox="1">
            <a:spLocks noGrp="1"/>
          </p:cNvSpPr>
          <p:nvPr>
            <p:ph type="title"/>
          </p:nvPr>
        </p:nvSpPr>
        <p:spPr>
          <a:prstGeom prst="rect">
            <a:avLst/>
          </a:prstGeom>
        </p:spPr>
        <p:txBody>
          <a:bodyPr/>
          <a:lstStyle/>
          <a:p>
            <a:r>
              <a:rPr lang="en-GB" dirty="0"/>
              <a:t>Four welfare measures</a:t>
            </a:r>
            <a:endParaRPr dirty="0"/>
          </a:p>
        </p:txBody>
      </p:sp>
      <p:sp>
        <p:nvSpPr>
          <p:cNvPr id="398" name="Maximum  willingness to pay (WTP)…"/>
          <p:cNvSpPr txBox="1">
            <a:spLocks noGrp="1"/>
          </p:cNvSpPr>
          <p:nvPr>
            <p:ph type="body" idx="1"/>
          </p:nvPr>
        </p:nvSpPr>
        <p:spPr>
          <a:xfrm>
            <a:off x="812800" y="1625600"/>
            <a:ext cx="10714636" cy="7315200"/>
          </a:xfrm>
          <a:prstGeom prst="rect">
            <a:avLst/>
          </a:prstGeom>
        </p:spPr>
        <p:txBody>
          <a:bodyPr>
            <a:normAutofit/>
          </a:bodyPr>
          <a:lstStyle/>
          <a:p>
            <a:pPr marL="628650" indent="-628650" defTabSz="578358">
              <a:spcBef>
                <a:spcPts val="1500"/>
              </a:spcBef>
              <a:defRPr sz="5940"/>
            </a:pPr>
            <a:r>
              <a:rPr sz="3600" dirty="0"/>
              <a:t>Maximum willingness to </a:t>
            </a:r>
            <a:r>
              <a:rPr lang="en-GB" sz="3600" dirty="0"/>
              <a:t>pay for an improvement</a:t>
            </a:r>
          </a:p>
          <a:p>
            <a:pPr marL="628650" indent="-628650" defTabSz="578358">
              <a:spcBef>
                <a:spcPts val="1500"/>
              </a:spcBef>
              <a:defRPr sz="5940"/>
            </a:pPr>
            <a:r>
              <a:rPr sz="3600" dirty="0"/>
              <a:t>Minimum</a:t>
            </a:r>
            <a:r>
              <a:rPr lang="en-GB" sz="3600" dirty="0"/>
              <a:t> </a:t>
            </a:r>
            <a:r>
              <a:rPr sz="3600" dirty="0"/>
              <a:t>willingness to accept </a:t>
            </a:r>
            <a:r>
              <a:rPr lang="en-GB" sz="3600" dirty="0"/>
              <a:t>for a deterioration</a:t>
            </a:r>
          </a:p>
          <a:p>
            <a:pPr marL="628650" indent="-628650" defTabSz="578358">
              <a:spcBef>
                <a:spcPts val="1500"/>
              </a:spcBef>
              <a:defRPr sz="5940"/>
            </a:pPr>
            <a:r>
              <a:rPr lang="en-GB" sz="3600" dirty="0"/>
              <a:t>Maximum willingness to pay to prevent a deterioration</a:t>
            </a:r>
          </a:p>
          <a:p>
            <a:pPr marL="628650" indent="-628650" defTabSz="578358">
              <a:spcBef>
                <a:spcPts val="1500"/>
              </a:spcBef>
              <a:defRPr sz="5940"/>
            </a:pPr>
            <a:r>
              <a:rPr lang="en-GB" sz="3600" dirty="0"/>
              <a:t>Minimum willingness to accept for foregoing an improvement</a:t>
            </a:r>
          </a:p>
          <a:p>
            <a:pPr marL="628650" indent="-628650" defTabSz="578358">
              <a:spcBef>
                <a:spcPts val="1500"/>
              </a:spcBef>
              <a:defRPr sz="5940"/>
            </a:pPr>
            <a:endParaRPr lang="en-GB" sz="3600" dirty="0"/>
          </a:p>
        </p:txBody>
      </p:sp>
    </p:spTree>
    <p:extLst>
      <p:ext uri="{BB962C8B-B14F-4D97-AF65-F5344CB8AC3E}">
        <p14:creationId xmlns:p14="http://schemas.microsoft.com/office/powerpoint/2010/main" val="40631339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98">
                                            <p:txEl>
                                              <p:pRg st="1" end="1"/>
                                            </p:txEl>
                                          </p:spTgt>
                                        </p:tgtEl>
                                        <p:attrNameLst>
                                          <p:attrName>style.visibility</p:attrName>
                                        </p:attrNameLst>
                                      </p:cBhvr>
                                      <p:to>
                                        <p:strVal val="visible"/>
                                      </p:to>
                                    </p:set>
                                    <p:animEffect transition="in" filter="dissolve">
                                      <p:cBhvr>
                                        <p:cTn id="7" dur="250"/>
                                        <p:tgtEl>
                                          <p:spTgt spid="398">
                                            <p:txEl>
                                              <p:pRg st="1" end="1"/>
                                            </p:txEl>
                                          </p:spTgt>
                                        </p:tgtEl>
                                      </p:cBhvr>
                                    </p:animEffect>
                                  </p:childTnLst>
                                </p:cTn>
                              </p:par>
                            </p:childTnLst>
                          </p:cTn>
                        </p:par>
                        <p:par>
                          <p:cTn id="8" fill="hold">
                            <p:stCondLst>
                              <p:cond delay="250"/>
                            </p:stCondLst>
                            <p:childTnLst>
                              <p:par>
                                <p:cTn id="9" presetID="9" presetClass="entr" fill="hold" grpId="0" nodeType="afterEffect">
                                  <p:stCondLst>
                                    <p:cond delay="0"/>
                                  </p:stCondLst>
                                  <p:iterate>
                                    <p:tmAbs val="0"/>
                                  </p:iterate>
                                  <p:childTnLst>
                                    <p:set>
                                      <p:cBhvr>
                                        <p:cTn id="10" fill="hold"/>
                                        <p:tgtEl>
                                          <p:spTgt spid="398">
                                            <p:txEl>
                                              <p:pRg st="2" end="2"/>
                                            </p:txEl>
                                          </p:spTgt>
                                        </p:tgtEl>
                                        <p:attrNameLst>
                                          <p:attrName>style.visibility</p:attrName>
                                        </p:attrNameLst>
                                      </p:cBhvr>
                                      <p:to>
                                        <p:strVal val="visible"/>
                                      </p:to>
                                    </p:set>
                                    <p:animEffect transition="in" filter="dissolve">
                                      <p:cBhvr>
                                        <p:cTn id="11" dur="250"/>
                                        <p:tgtEl>
                                          <p:spTgt spid="398">
                                            <p:txEl>
                                              <p:pRg st="2" end="2"/>
                                            </p:txEl>
                                          </p:spTgt>
                                        </p:tgtEl>
                                      </p:cBhvr>
                                    </p:animEffect>
                                  </p:childTnLst>
                                </p:cTn>
                              </p:par>
                            </p:childTnLst>
                          </p:cTn>
                        </p:par>
                        <p:par>
                          <p:cTn id="12" fill="hold">
                            <p:stCondLst>
                              <p:cond delay="500"/>
                            </p:stCondLst>
                            <p:childTnLst>
                              <p:par>
                                <p:cTn id="13" presetID="9" presetClass="entr" fill="hold" grpId="0" nodeType="afterEffect">
                                  <p:stCondLst>
                                    <p:cond delay="0"/>
                                  </p:stCondLst>
                                  <p:iterate>
                                    <p:tmAbs val="0"/>
                                  </p:iterate>
                                  <p:childTnLst>
                                    <p:set>
                                      <p:cBhvr>
                                        <p:cTn id="14" fill="hold"/>
                                        <p:tgtEl>
                                          <p:spTgt spid="398">
                                            <p:txEl>
                                              <p:pRg st="3" end="3"/>
                                            </p:txEl>
                                          </p:spTgt>
                                        </p:tgtEl>
                                        <p:attrNameLst>
                                          <p:attrName>style.visibility</p:attrName>
                                        </p:attrNameLst>
                                      </p:cBhvr>
                                      <p:to>
                                        <p:strVal val="visible"/>
                                      </p:to>
                                    </p:set>
                                    <p:animEffect transition="in" filter="dissolve">
                                      <p:cBhvr>
                                        <p:cTn id="15" dur="250"/>
                                        <p:tgtEl>
                                          <p:spTgt spid="3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build="p"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800"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01"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02" name="Expenditure on private goods y"/>
          <p:cNvSpPr txBox="1"/>
          <p:nvPr/>
        </p:nvSpPr>
        <p:spPr>
          <a:xfrm>
            <a:off x="714948" y="1149350"/>
            <a:ext cx="1752601" cy="5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03"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08" name="Group"/>
          <p:cNvGrpSpPr/>
          <p:nvPr/>
        </p:nvGrpSpPr>
        <p:grpSpPr>
          <a:xfrm>
            <a:off x="2611933" y="2235199"/>
            <a:ext cx="7662367" cy="5004978"/>
            <a:chOff x="0" y="0"/>
            <a:chExt cx="7662366" cy="5004976"/>
          </a:xfrm>
        </p:grpSpPr>
        <p:grpSp>
          <p:nvGrpSpPr>
            <p:cNvPr id="806" name="Group"/>
            <p:cNvGrpSpPr/>
            <p:nvPr/>
          </p:nvGrpSpPr>
          <p:grpSpPr>
            <a:xfrm>
              <a:off x="552301" y="-1"/>
              <a:ext cx="7110066" cy="4592322"/>
              <a:chOff x="0" y="0"/>
              <a:chExt cx="7110065" cy="4592319"/>
            </a:xfrm>
          </p:grpSpPr>
          <p:sp>
            <p:nvSpPr>
              <p:cNvPr id="804"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05"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sp>
          <p:nvSpPr>
            <p:cNvPr id="807" name="Line"/>
            <p:cNvSpPr/>
            <p:nvPr/>
          </p:nvSpPr>
          <p:spPr>
            <a:xfrm>
              <a:off x="0" y="2650331"/>
              <a:ext cx="2119084" cy="2354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grpSp>
        <p:nvGrpSpPr>
          <p:cNvPr id="811" name="Group"/>
          <p:cNvGrpSpPr/>
          <p:nvPr/>
        </p:nvGrpSpPr>
        <p:grpSpPr>
          <a:xfrm>
            <a:off x="1790700" y="4672329"/>
            <a:ext cx="3175000" cy="3075941"/>
            <a:chOff x="0" y="0"/>
            <a:chExt cx="3175000" cy="3075939"/>
          </a:xfrm>
        </p:grpSpPr>
        <p:sp>
          <p:nvSpPr>
            <p:cNvPr id="809" name="y0"/>
            <p:cNvSpPr txBox="1"/>
            <p:nvPr/>
          </p:nvSpPr>
          <p:spPr>
            <a:xfrm>
              <a:off x="0" y="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10" name="e0"/>
            <p:cNvSpPr txBox="1"/>
            <p:nvPr/>
          </p:nvSpPr>
          <p:spPr>
            <a:xfrm>
              <a:off x="2743200" y="2666999"/>
              <a:ext cx="4318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grpSp>
        <p:nvGrpSpPr>
          <p:cNvPr id="814" name="Group"/>
          <p:cNvGrpSpPr/>
          <p:nvPr/>
        </p:nvGrpSpPr>
        <p:grpSpPr>
          <a:xfrm>
            <a:off x="355600" y="4872566"/>
            <a:ext cx="2239819" cy="1397001"/>
            <a:chOff x="0" y="0"/>
            <a:chExt cx="2239818" cy="1396999"/>
          </a:xfrm>
        </p:grpSpPr>
        <p:pic>
          <p:nvPicPr>
            <p:cNvPr id="812"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813" name="WTP"/>
            <p:cNvSpPr txBox="1"/>
            <p:nvPr/>
          </p:nvSpPr>
          <p:spPr>
            <a:xfrm>
              <a:off x="0" y="498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sp>
        <p:nvSpPr>
          <p:cNvPr id="815" name="e1"/>
          <p:cNvSpPr txBox="1"/>
          <p:nvPr/>
        </p:nvSpPr>
        <p:spPr>
          <a:xfrm>
            <a:off x="68707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816" name="Line"/>
          <p:cNvSpPr/>
          <p:nvPr/>
        </p:nvSpPr>
        <p:spPr>
          <a:xfrm>
            <a:off x="5054162" y="7540494"/>
            <a:ext cx="1728991" cy="1"/>
          </a:xfrm>
          <a:prstGeom prst="line">
            <a:avLst/>
          </a:prstGeom>
          <a:ln w="25400">
            <a:solidFill>
              <a:srgbClr val="929292"/>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17" name="Line"/>
          <p:cNvSpPr/>
          <p:nvPr/>
        </p:nvSpPr>
        <p:spPr>
          <a:xfrm>
            <a:off x="2602591" y="6253545"/>
            <a:ext cx="44704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18" name="Maximum WTP to avoid deterioration"/>
          <p:cNvSpPr txBox="1"/>
          <p:nvPr/>
        </p:nvSpPr>
        <p:spPr>
          <a:xfrm>
            <a:off x="596900" y="8763000"/>
            <a:ext cx="11811000"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latin typeface="+mn-lt"/>
                <a:ea typeface="+mn-ea"/>
                <a:cs typeface="+mn-cs"/>
                <a:sym typeface="Myriad Pro"/>
              </a:defRPr>
            </a:pPr>
            <a:r>
              <a:t>Maximum </a:t>
            </a:r>
            <a:r>
              <a:rPr>
                <a:solidFill>
                  <a:srgbClr val="FFFB00"/>
                </a:solidFill>
              </a:rPr>
              <a:t>WTP</a:t>
            </a:r>
            <a:r>
              <a:t> to avoid </a:t>
            </a:r>
            <a:r>
              <a:rPr>
                <a:solidFill>
                  <a:srgbClr val="FF2600"/>
                </a:solidFill>
              </a:rPr>
              <a:t>deterioration</a:t>
            </a:r>
          </a:p>
        </p:txBody>
      </p:sp>
      <p:grpSp>
        <p:nvGrpSpPr>
          <p:cNvPr id="821" name="Group"/>
          <p:cNvGrpSpPr/>
          <p:nvPr/>
        </p:nvGrpSpPr>
        <p:grpSpPr>
          <a:xfrm>
            <a:off x="5727700" y="7315200"/>
            <a:ext cx="444500" cy="444500"/>
            <a:chOff x="0" y="0"/>
            <a:chExt cx="444500" cy="444500"/>
          </a:xfrm>
        </p:grpSpPr>
        <p:sp>
          <p:nvSpPr>
            <p:cNvPr id="819" name="Line"/>
            <p:cNvSpPr/>
            <p:nvPr/>
          </p:nvSpPr>
          <p:spPr>
            <a:xfrm flipH="1">
              <a:off x="55364" y="58210"/>
              <a:ext cx="338962" cy="338963"/>
            </a:xfrm>
            <a:prstGeom prst="line">
              <a:avLst/>
            </a:prstGeom>
            <a:noFill/>
            <a:ln w="63500" cap="flat">
              <a:solidFill>
                <a:srgbClr val="941100"/>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820" name="Circle"/>
            <p:cNvSpPr/>
            <p:nvPr/>
          </p:nvSpPr>
          <p:spPr>
            <a:xfrm>
              <a:off x="0" y="0"/>
              <a:ext cx="444500" cy="444500"/>
            </a:xfrm>
            <a:prstGeom prst="ellipse">
              <a:avLst/>
            </a:prstGeom>
            <a:noFill/>
            <a:ln w="50800" cap="flat">
              <a:solidFill>
                <a:srgbClr val="9411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51693818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826"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27"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28" name="Expenditure on private goods y"/>
          <p:cNvSpPr txBox="1"/>
          <p:nvPr/>
        </p:nvSpPr>
        <p:spPr>
          <a:xfrm>
            <a:off x="714948" y="1149350"/>
            <a:ext cx="1752601" cy="5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29"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34" name="Group"/>
          <p:cNvGrpSpPr/>
          <p:nvPr/>
        </p:nvGrpSpPr>
        <p:grpSpPr>
          <a:xfrm>
            <a:off x="2611933" y="1168399"/>
            <a:ext cx="8411667" cy="6069205"/>
            <a:chOff x="0" y="0"/>
            <a:chExt cx="8411666" cy="6069204"/>
          </a:xfrm>
        </p:grpSpPr>
        <p:grpSp>
          <p:nvGrpSpPr>
            <p:cNvPr id="832" name="Group"/>
            <p:cNvGrpSpPr/>
            <p:nvPr/>
          </p:nvGrpSpPr>
          <p:grpSpPr>
            <a:xfrm>
              <a:off x="1299666" y="-1"/>
              <a:ext cx="7112001" cy="4611372"/>
              <a:chOff x="0" y="0"/>
              <a:chExt cx="7112000" cy="4611369"/>
            </a:xfrm>
          </p:grpSpPr>
          <p:sp>
            <p:nvSpPr>
              <p:cNvPr id="830"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31"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833" name="Line"/>
            <p:cNvSpPr/>
            <p:nvPr/>
          </p:nvSpPr>
          <p:spPr>
            <a:xfrm>
              <a:off x="0" y="3719703"/>
              <a:ext cx="4457700"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sp>
        <p:nvSpPr>
          <p:cNvPr id="835" name="y0"/>
          <p:cNvSpPr txBox="1"/>
          <p:nvPr/>
        </p:nvSpPr>
        <p:spPr>
          <a:xfrm>
            <a:off x="1790700" y="4672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36" name="e1"/>
          <p:cNvSpPr txBox="1"/>
          <p:nvPr/>
        </p:nvSpPr>
        <p:spPr>
          <a:xfrm>
            <a:off x="68707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grpSp>
        <p:nvGrpSpPr>
          <p:cNvPr id="839" name="Group"/>
          <p:cNvGrpSpPr/>
          <p:nvPr/>
        </p:nvGrpSpPr>
        <p:grpSpPr>
          <a:xfrm>
            <a:off x="368300" y="2954866"/>
            <a:ext cx="2239819" cy="1981201"/>
            <a:chOff x="0" y="0"/>
            <a:chExt cx="2239818" cy="1981200"/>
          </a:xfrm>
        </p:grpSpPr>
        <p:pic>
          <p:nvPicPr>
            <p:cNvPr id="837"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838" name="WTA"/>
            <p:cNvSpPr txBox="1"/>
            <p:nvPr/>
          </p:nvSpPr>
          <p:spPr>
            <a:xfrm>
              <a:off x="0" y="752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sp>
        <p:nvSpPr>
          <p:cNvPr id="840" name="e0"/>
          <p:cNvSpPr txBox="1"/>
          <p:nvPr/>
        </p:nvSpPr>
        <p:spPr>
          <a:xfrm>
            <a:off x="45339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sp>
        <p:nvSpPr>
          <p:cNvPr id="841"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42" name="Minimum WTA to forgo improvement"/>
          <p:cNvSpPr txBox="1"/>
          <p:nvPr/>
        </p:nvSpPr>
        <p:spPr>
          <a:xfrm>
            <a:off x="594642" y="8769350"/>
            <a:ext cx="11811001"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latin typeface="+mn-lt"/>
                <a:ea typeface="+mn-ea"/>
                <a:cs typeface="+mn-cs"/>
                <a:sym typeface="Myriad Pro"/>
              </a:defRPr>
            </a:pPr>
            <a:r>
              <a:t>Minimum </a:t>
            </a:r>
            <a:r>
              <a:rPr>
                <a:solidFill>
                  <a:srgbClr val="00FDFF"/>
                </a:solidFill>
              </a:rPr>
              <a:t>WTA</a:t>
            </a:r>
            <a:r>
              <a:t> to forgo </a:t>
            </a:r>
            <a:r>
              <a:rPr>
                <a:solidFill>
                  <a:srgbClr val="00F900"/>
                </a:solidFill>
              </a:rPr>
              <a:t>improvement</a:t>
            </a:r>
          </a:p>
        </p:txBody>
      </p:sp>
      <p:sp>
        <p:nvSpPr>
          <p:cNvPr id="843" name="Line"/>
          <p:cNvSpPr/>
          <p:nvPr/>
        </p:nvSpPr>
        <p:spPr>
          <a:xfrm flipH="1">
            <a:off x="5054162" y="7540494"/>
            <a:ext cx="1728991" cy="1"/>
          </a:xfrm>
          <a:prstGeom prst="line">
            <a:avLst/>
          </a:prstGeom>
          <a:ln w="25400">
            <a:solidFill>
              <a:srgbClr val="929292"/>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grpSp>
        <p:nvGrpSpPr>
          <p:cNvPr id="846" name="Group"/>
          <p:cNvGrpSpPr/>
          <p:nvPr/>
        </p:nvGrpSpPr>
        <p:grpSpPr>
          <a:xfrm>
            <a:off x="5727700" y="7315200"/>
            <a:ext cx="444500" cy="444500"/>
            <a:chOff x="0" y="0"/>
            <a:chExt cx="444500" cy="444500"/>
          </a:xfrm>
        </p:grpSpPr>
        <p:sp>
          <p:nvSpPr>
            <p:cNvPr id="844" name="Line"/>
            <p:cNvSpPr/>
            <p:nvPr/>
          </p:nvSpPr>
          <p:spPr>
            <a:xfrm flipH="1">
              <a:off x="55364" y="58210"/>
              <a:ext cx="338962" cy="338963"/>
            </a:xfrm>
            <a:prstGeom prst="line">
              <a:avLst/>
            </a:prstGeom>
            <a:noFill/>
            <a:ln w="63500" cap="flat">
              <a:solidFill>
                <a:srgbClr val="941100"/>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845" name="Circle"/>
            <p:cNvSpPr/>
            <p:nvPr/>
          </p:nvSpPr>
          <p:spPr>
            <a:xfrm>
              <a:off x="0" y="0"/>
              <a:ext cx="444500" cy="444500"/>
            </a:xfrm>
            <a:prstGeom prst="ellipse">
              <a:avLst/>
            </a:prstGeom>
            <a:noFill/>
            <a:ln w="50800" cap="flat">
              <a:solidFill>
                <a:srgbClr val="9411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387821358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51"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52" name="Expenditure on private goods y"/>
          <p:cNvSpPr txBox="1"/>
          <p:nvPr/>
        </p:nvSpPr>
        <p:spPr>
          <a:xfrm>
            <a:off x="714948" y="1149350"/>
            <a:ext cx="1752601" cy="5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53"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56" name="Group"/>
          <p:cNvGrpSpPr/>
          <p:nvPr/>
        </p:nvGrpSpPr>
        <p:grpSpPr>
          <a:xfrm>
            <a:off x="3164234" y="2235199"/>
            <a:ext cx="7110066" cy="4592322"/>
            <a:chOff x="0" y="0"/>
            <a:chExt cx="7110065" cy="4592319"/>
          </a:xfrm>
        </p:grpSpPr>
        <p:sp>
          <p:nvSpPr>
            <p:cNvPr id="854"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55"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grpSp>
        <p:nvGrpSpPr>
          <p:cNvPr id="859" name="Group"/>
          <p:cNvGrpSpPr/>
          <p:nvPr/>
        </p:nvGrpSpPr>
        <p:grpSpPr>
          <a:xfrm>
            <a:off x="3911600" y="1168399"/>
            <a:ext cx="7112000" cy="4611372"/>
            <a:chOff x="0" y="0"/>
            <a:chExt cx="7112000" cy="4611369"/>
          </a:xfrm>
        </p:grpSpPr>
        <p:sp>
          <p:nvSpPr>
            <p:cNvPr id="857"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58"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860" name="Line"/>
          <p:cNvSpPr/>
          <p:nvPr/>
        </p:nvSpPr>
        <p:spPr>
          <a:xfrm>
            <a:off x="2611933" y="4888103"/>
            <a:ext cx="4457701"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61" name="y0"/>
          <p:cNvSpPr txBox="1"/>
          <p:nvPr/>
        </p:nvSpPr>
        <p:spPr>
          <a:xfrm>
            <a:off x="1790700" y="4672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62" name="e0"/>
          <p:cNvSpPr txBox="1"/>
          <p:nvPr/>
        </p:nvSpPr>
        <p:spPr>
          <a:xfrm>
            <a:off x="68707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nvGrpSpPr>
          <p:cNvPr id="865" name="Group"/>
          <p:cNvGrpSpPr/>
          <p:nvPr/>
        </p:nvGrpSpPr>
        <p:grpSpPr>
          <a:xfrm>
            <a:off x="368300" y="2954866"/>
            <a:ext cx="2239819" cy="1981201"/>
            <a:chOff x="0" y="0"/>
            <a:chExt cx="2239818" cy="1981200"/>
          </a:xfrm>
        </p:grpSpPr>
        <p:pic>
          <p:nvPicPr>
            <p:cNvPr id="863"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864" name="WTA"/>
            <p:cNvSpPr txBox="1"/>
            <p:nvPr/>
          </p:nvSpPr>
          <p:spPr>
            <a:xfrm>
              <a:off x="0" y="752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sp>
        <p:nvSpPr>
          <p:cNvPr id="866" name="e1"/>
          <p:cNvSpPr txBox="1"/>
          <p:nvPr/>
        </p:nvSpPr>
        <p:spPr>
          <a:xfrm>
            <a:off x="45339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867"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68" name="Line"/>
          <p:cNvSpPr/>
          <p:nvPr/>
        </p:nvSpPr>
        <p:spPr>
          <a:xfrm>
            <a:off x="2602591" y="6253545"/>
            <a:ext cx="4470399" cy="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grpSp>
        <p:nvGrpSpPr>
          <p:cNvPr id="871" name="Group"/>
          <p:cNvGrpSpPr/>
          <p:nvPr/>
        </p:nvGrpSpPr>
        <p:grpSpPr>
          <a:xfrm>
            <a:off x="355600" y="4872566"/>
            <a:ext cx="2239819" cy="1397001"/>
            <a:chOff x="0" y="0"/>
            <a:chExt cx="2239818" cy="1396999"/>
          </a:xfrm>
        </p:grpSpPr>
        <p:pic>
          <p:nvPicPr>
            <p:cNvPr id="869"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870" name="WTP"/>
            <p:cNvSpPr txBox="1"/>
            <p:nvPr/>
          </p:nvSpPr>
          <p:spPr>
            <a:xfrm>
              <a:off x="0" y="498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sp>
        <p:nvSpPr>
          <p:cNvPr id="872" name="WTP ≠ WTA"/>
          <p:cNvSpPr txBox="1"/>
          <p:nvPr/>
        </p:nvSpPr>
        <p:spPr>
          <a:xfrm>
            <a:off x="9023125" y="1155700"/>
            <a:ext cx="2675637"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000000"/>
                </a:solidFill>
                <a:latin typeface="+mn-lt"/>
                <a:ea typeface="+mn-ea"/>
                <a:cs typeface="+mn-cs"/>
                <a:sym typeface="Myriad Pro"/>
              </a:defRPr>
            </a:lvl1pPr>
          </a:lstStyle>
          <a:p>
            <a:r>
              <a:t>WTP ≠ WTA</a:t>
            </a:r>
          </a:p>
        </p:txBody>
      </p:sp>
    </p:spTree>
    <p:extLst>
      <p:ext uri="{BB962C8B-B14F-4D97-AF65-F5344CB8AC3E}">
        <p14:creationId xmlns:p14="http://schemas.microsoft.com/office/powerpoint/2010/main" val="86432003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 grpId="0"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WTP ≠ WTA: why the disparity?"/>
          <p:cNvSpPr txBox="1">
            <a:spLocks noGrp="1"/>
          </p:cNvSpPr>
          <p:nvPr>
            <p:ph type="title"/>
          </p:nvPr>
        </p:nvSpPr>
        <p:spPr>
          <a:prstGeom prst="rect">
            <a:avLst/>
          </a:prstGeom>
        </p:spPr>
        <p:txBody>
          <a:bodyPr/>
          <a:lstStyle/>
          <a:p>
            <a:r>
              <a:t>WTP ≠ WTA: why the disparity?</a:t>
            </a:r>
          </a:p>
        </p:txBody>
      </p:sp>
      <p:sp>
        <p:nvSpPr>
          <p:cNvPr id="877" name="Income effect…"/>
          <p:cNvSpPr txBox="1">
            <a:spLocks noGrp="1"/>
          </p:cNvSpPr>
          <p:nvPr>
            <p:ph type="body" idx="1"/>
          </p:nvPr>
        </p:nvSpPr>
        <p:spPr>
          <a:xfrm>
            <a:off x="812800" y="1625600"/>
            <a:ext cx="4555613" cy="7315200"/>
          </a:xfrm>
          <a:prstGeom prst="rect">
            <a:avLst/>
          </a:prstGeom>
        </p:spPr>
        <p:txBody>
          <a:bodyPr>
            <a:normAutofit/>
          </a:bodyPr>
          <a:lstStyle/>
          <a:p>
            <a:pPr marL="635000" indent="-635000"/>
            <a:r>
              <a:rPr sz="3600" dirty="0"/>
              <a:t>Income effect</a:t>
            </a:r>
          </a:p>
          <a:p>
            <a:pPr marL="635000" indent="-635000"/>
            <a:r>
              <a:rPr sz="3600" dirty="0"/>
              <a:t>Substitution effect</a:t>
            </a:r>
          </a:p>
          <a:p>
            <a:pPr marL="1155700" lvl="1" indent="-342900">
              <a:buSzPct val="100000"/>
              <a:buChar char="•"/>
            </a:pPr>
            <a:r>
              <a:rPr sz="3200" dirty="0" err="1"/>
              <a:t>Hanemann</a:t>
            </a:r>
            <a:r>
              <a:rPr sz="3200" dirty="0"/>
              <a:t>, 1991</a:t>
            </a:r>
            <a:br>
              <a:rPr dirty="0"/>
            </a:br>
            <a:endParaRPr dirty="0"/>
          </a:p>
          <a:p>
            <a:pPr marL="635000" indent="-635000"/>
            <a:r>
              <a:rPr sz="3600" dirty="0"/>
              <a:t>Endowment effect, loss aversion</a:t>
            </a:r>
          </a:p>
          <a:p>
            <a:pPr marL="1155700" lvl="1" indent="-342900">
              <a:buSzPct val="100000"/>
              <a:buChar char="•"/>
            </a:pPr>
            <a:r>
              <a:rPr sz="3200" dirty="0" err="1"/>
              <a:t>Behavioural</a:t>
            </a:r>
            <a:r>
              <a:rPr sz="3200" dirty="0"/>
              <a:t> economic explanation</a:t>
            </a:r>
          </a:p>
        </p:txBody>
      </p:sp>
      <p:pic>
        <p:nvPicPr>
          <p:cNvPr id="4" name="Picture 3"/>
          <p:cNvPicPr>
            <a:picLocks noChangeAspect="1" noChangeArrowheads="1"/>
          </p:cNvPicPr>
          <p:nvPr/>
        </p:nvPicPr>
        <p:blipFill>
          <a:blip r:embed="rId3" cstate="print"/>
          <a:srcRect/>
          <a:stretch>
            <a:fillRect/>
          </a:stretch>
        </p:blipFill>
        <p:spPr bwMode="auto">
          <a:xfrm>
            <a:off x="5449693" y="1297857"/>
            <a:ext cx="7555107" cy="5502179"/>
          </a:xfrm>
          <a:prstGeom prst="rect">
            <a:avLst/>
          </a:prstGeom>
          <a:noFill/>
          <a:ln w="9525">
            <a:noFill/>
            <a:miter lim="800000"/>
            <a:headEnd/>
            <a:tailEnd/>
          </a:ln>
          <a:effectLst/>
        </p:spPr>
      </p:pic>
    </p:spTree>
    <p:extLst>
      <p:ext uri="{BB962C8B-B14F-4D97-AF65-F5344CB8AC3E}">
        <p14:creationId xmlns:p14="http://schemas.microsoft.com/office/powerpoint/2010/main" val="31547308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haler, 1982"/>
          <p:cNvSpPr txBox="1">
            <a:spLocks noGrp="1"/>
          </p:cNvSpPr>
          <p:nvPr>
            <p:ph type="title"/>
          </p:nvPr>
        </p:nvSpPr>
        <p:spPr>
          <a:prstGeom prst="rect">
            <a:avLst/>
          </a:prstGeom>
        </p:spPr>
        <p:txBody>
          <a:bodyPr/>
          <a:lstStyle/>
          <a:p>
            <a:r>
              <a:t>Thaler, 1982</a:t>
            </a:r>
          </a:p>
        </p:txBody>
      </p:sp>
      <p:sp>
        <p:nvSpPr>
          <p:cNvPr id="882" name="By attending class today, you have been exposed to a rare, fatal disease. The probability that you have the disease is one in a thousand. If you have the disease you will die a quick and painless death in one week. There is a cure for the disease that always works, but it has to be taken now. We do not know how much it will cost. You must say now the most you would be willing to pay for this cure. If the cure ends up costing more you won’t get it. If it costs less, you will pay the stated price, not the maximum you stated. How much will you pay?…"/>
          <p:cNvSpPr txBox="1">
            <a:spLocks noGrp="1"/>
          </p:cNvSpPr>
          <p:nvPr>
            <p:ph type="body" idx="1"/>
          </p:nvPr>
        </p:nvSpPr>
        <p:spPr>
          <a:prstGeom prst="rect">
            <a:avLst/>
          </a:prstGeom>
        </p:spPr>
        <p:txBody>
          <a:bodyPr>
            <a:normAutofit fontScale="92500" lnSpcReduction="20000"/>
          </a:bodyPr>
          <a:lstStyle/>
          <a:p>
            <a:pPr marL="236220" indent="-236220" defTabSz="362204">
              <a:spcBef>
                <a:spcPts val="900"/>
              </a:spcBef>
              <a:defRPr sz="3720"/>
            </a:pPr>
            <a:r>
              <a:t>By attending class today, you have been exposed to a rare, fatal disease. The probability that you have the disease is one in a thousand. If you have the disease you will die a quick and painless death in one week. There is a cure for the disease that always works, but it has to be taken now. We do not know how much it will cost. You must say now the most you would be willing to pay for this cure. If the cure ends up costing more you won’t get it. If it costs less, you will pay the stated price, not the maximum you stated. How much will you pay? </a:t>
            </a:r>
          </a:p>
          <a:p>
            <a:pPr marL="236220" indent="-236220" defTabSz="362204">
              <a:spcBef>
                <a:spcPts val="900"/>
              </a:spcBef>
              <a:defRPr sz="3720"/>
            </a:pPr>
            <a:r>
              <a:t>We are conducting experiments on the same disease for which we need subjects. A subject will just have to expose him or herself to the disease and risk a one-in-a-thousand chance of death. What is the minimum fee you would accept to become such a subject?</a:t>
            </a:r>
          </a:p>
        </p:txBody>
      </p:sp>
    </p:spTree>
    <p:extLst>
      <p:ext uri="{BB962C8B-B14F-4D97-AF65-F5344CB8AC3E}">
        <p14:creationId xmlns:p14="http://schemas.microsoft.com/office/powerpoint/2010/main" val="249494911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882">
                                            <p:txEl>
                                              <p:pRg st="1" end="1"/>
                                            </p:txEl>
                                          </p:spTgt>
                                        </p:tgtEl>
                                        <p:attrNameLst>
                                          <p:attrName>style.visibility</p:attrName>
                                        </p:attrNameLst>
                                      </p:cBhvr>
                                      <p:to>
                                        <p:strVal val="visible"/>
                                      </p:to>
                                    </p:set>
                                    <p:animEffect transition="in" filter="dissolve">
                                      <p:cBhvr>
                                        <p:cTn id="7" dur="400"/>
                                        <p:tgtEl>
                                          <p:spTgt spid="8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 grpId="0" build="p"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roperty rights"/>
          <p:cNvSpPr txBox="1">
            <a:spLocks noGrp="1"/>
          </p:cNvSpPr>
          <p:nvPr>
            <p:ph type="title"/>
          </p:nvPr>
        </p:nvSpPr>
        <p:spPr>
          <a:prstGeom prst="rect">
            <a:avLst/>
          </a:prstGeom>
        </p:spPr>
        <p:txBody>
          <a:bodyPr/>
          <a:lstStyle/>
          <a:p>
            <a:r>
              <a:t>Property rights</a:t>
            </a:r>
          </a:p>
        </p:txBody>
      </p:sp>
      <p:sp>
        <p:nvSpPr>
          <p:cNvPr id="887" name="Crucial to policy…"/>
          <p:cNvSpPr txBox="1">
            <a:spLocks noGrp="1"/>
          </p:cNvSpPr>
          <p:nvPr>
            <p:ph type="body" idx="1"/>
          </p:nvPr>
        </p:nvSpPr>
        <p:spPr>
          <a:prstGeom prst="rect">
            <a:avLst/>
          </a:prstGeom>
        </p:spPr>
        <p:txBody>
          <a:bodyPr>
            <a:normAutofit/>
          </a:bodyPr>
          <a:lstStyle/>
          <a:p>
            <a:pPr marL="635000" indent="-635000"/>
            <a:r>
              <a:rPr sz="3600" dirty="0"/>
              <a:t>Crucial to policy</a:t>
            </a:r>
          </a:p>
          <a:p>
            <a:pPr marL="1155700" lvl="1" indent="-342900">
              <a:buSzPct val="100000"/>
              <a:buChar char="•"/>
            </a:pPr>
            <a:r>
              <a:rPr sz="3200" dirty="0"/>
              <a:t>Your right to pollute, or my right to clean air?</a:t>
            </a:r>
            <a:br>
              <a:rPr sz="2000" dirty="0"/>
            </a:br>
            <a:endParaRPr sz="2000" dirty="0"/>
          </a:p>
          <a:p>
            <a:pPr marL="635000" indent="-635000"/>
            <a:r>
              <a:rPr sz="3600" dirty="0"/>
              <a:t>Crucial to valuation</a:t>
            </a:r>
          </a:p>
          <a:p>
            <a:pPr marL="635000" indent="-635000"/>
            <a:r>
              <a:rPr sz="3600" dirty="0"/>
              <a:t>Philosophical, political, legal</a:t>
            </a:r>
          </a:p>
        </p:txBody>
      </p:sp>
    </p:spTree>
    <p:extLst>
      <p:ext uri="{BB962C8B-B14F-4D97-AF65-F5344CB8AC3E}">
        <p14:creationId xmlns:p14="http://schemas.microsoft.com/office/powerpoint/2010/main" val="24419463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P: many strengths"/>
          <p:cNvSpPr txBox="1">
            <a:spLocks noGrp="1"/>
          </p:cNvSpPr>
          <p:nvPr>
            <p:ph type="title"/>
          </p:nvPr>
        </p:nvSpPr>
        <p:spPr>
          <a:prstGeom prst="rect">
            <a:avLst/>
          </a:prstGeom>
        </p:spPr>
        <p:txBody>
          <a:bodyPr/>
          <a:lstStyle/>
          <a:p>
            <a:pPr algn="ctr"/>
            <a:r>
              <a:rPr dirty="0">
                <a:solidFill>
                  <a:schemeClr val="tx1">
                    <a:lumMod val="95000"/>
                    <a:lumOff val="5000"/>
                  </a:schemeClr>
                </a:solidFill>
              </a:rPr>
              <a:t>S</a:t>
            </a:r>
            <a:r>
              <a:rPr lang="en-GB" dirty="0" err="1">
                <a:solidFill>
                  <a:schemeClr val="tx1">
                    <a:lumMod val="95000"/>
                    <a:lumOff val="5000"/>
                  </a:schemeClr>
                </a:solidFill>
              </a:rPr>
              <a:t>tated</a:t>
            </a:r>
            <a:r>
              <a:rPr lang="en-GB" dirty="0">
                <a:solidFill>
                  <a:schemeClr val="tx1">
                    <a:lumMod val="95000"/>
                    <a:lumOff val="5000"/>
                  </a:schemeClr>
                </a:solidFill>
              </a:rPr>
              <a:t> </a:t>
            </a:r>
            <a:r>
              <a:rPr dirty="0">
                <a:solidFill>
                  <a:schemeClr val="tx1">
                    <a:lumMod val="95000"/>
                    <a:lumOff val="5000"/>
                  </a:schemeClr>
                </a:solidFill>
              </a:rPr>
              <a:t>P</a:t>
            </a:r>
            <a:r>
              <a:rPr lang="en-GB" dirty="0">
                <a:solidFill>
                  <a:schemeClr val="tx1">
                    <a:lumMod val="95000"/>
                    <a:lumOff val="5000"/>
                  </a:schemeClr>
                </a:solidFill>
              </a:rPr>
              <a:t>references</a:t>
            </a:r>
            <a:r>
              <a:rPr dirty="0">
                <a:solidFill>
                  <a:schemeClr val="tx1">
                    <a:lumMod val="95000"/>
                    <a:lumOff val="5000"/>
                  </a:schemeClr>
                </a:solidFill>
              </a:rPr>
              <a:t>: many strengths</a:t>
            </a:r>
          </a:p>
        </p:txBody>
      </p:sp>
      <p:sp>
        <p:nvSpPr>
          <p:cNvPr id="925" name="Total Economic Value…"/>
          <p:cNvSpPr txBox="1">
            <a:spLocks noGrp="1"/>
          </p:cNvSpPr>
          <p:nvPr>
            <p:ph type="body" idx="1"/>
          </p:nvPr>
        </p:nvSpPr>
        <p:spPr>
          <a:xfrm>
            <a:off x="812799" y="1625600"/>
            <a:ext cx="11518153" cy="7315200"/>
          </a:xfrm>
          <a:prstGeom prst="rect">
            <a:avLst/>
          </a:prstGeom>
        </p:spPr>
        <p:txBody>
          <a:bodyPr>
            <a:noAutofit/>
          </a:bodyPr>
          <a:lstStyle/>
          <a:p>
            <a:pPr marL="482600" indent="-482600" defTabSz="443991">
              <a:spcBef>
                <a:spcPts val="1200"/>
              </a:spcBef>
              <a:defRPr sz="4560"/>
            </a:pPr>
            <a:r>
              <a:rPr sz="3600" dirty="0">
                <a:solidFill>
                  <a:schemeClr val="tx1">
                    <a:lumMod val="95000"/>
                    <a:lumOff val="5000"/>
                  </a:schemeClr>
                </a:solidFill>
              </a:rPr>
              <a:t>Total Economic Value</a:t>
            </a:r>
          </a:p>
          <a:p>
            <a:pPr marL="878331" lvl="1" indent="-260604" defTabSz="443991">
              <a:spcBef>
                <a:spcPts val="1200"/>
              </a:spcBef>
              <a:buSzPct val="100000"/>
              <a:buChar char="•"/>
              <a:defRPr sz="2736"/>
            </a:pPr>
            <a:r>
              <a:rPr sz="3200" dirty="0">
                <a:solidFill>
                  <a:schemeClr val="tx1">
                    <a:lumMod val="95000"/>
                    <a:lumOff val="5000"/>
                  </a:schemeClr>
                </a:solidFill>
              </a:rPr>
              <a:t>Including use, option and non-use values</a:t>
            </a:r>
            <a:br>
              <a:rPr sz="3600" dirty="0">
                <a:solidFill>
                  <a:schemeClr val="tx1">
                    <a:lumMod val="95000"/>
                    <a:lumOff val="5000"/>
                  </a:schemeClr>
                </a:solidFill>
              </a:rPr>
            </a:br>
            <a:endParaRPr sz="3600" dirty="0">
              <a:solidFill>
                <a:schemeClr val="tx1">
                  <a:lumMod val="95000"/>
                  <a:lumOff val="5000"/>
                </a:schemeClr>
              </a:solidFill>
            </a:endParaRPr>
          </a:p>
          <a:p>
            <a:pPr marL="482600" indent="-482600" defTabSz="443991">
              <a:spcBef>
                <a:spcPts val="1200"/>
              </a:spcBef>
              <a:defRPr sz="4560"/>
            </a:pPr>
            <a:r>
              <a:rPr sz="3600" dirty="0">
                <a:solidFill>
                  <a:schemeClr val="tx1">
                    <a:lumMod val="95000"/>
                    <a:lumOff val="5000"/>
                  </a:schemeClr>
                </a:solidFill>
              </a:rPr>
              <a:t>Not reliant on any actual market</a:t>
            </a:r>
          </a:p>
          <a:p>
            <a:pPr marL="878331" lvl="1" indent="-260604" defTabSz="443991">
              <a:spcBef>
                <a:spcPts val="1200"/>
              </a:spcBef>
              <a:buSzPct val="100000"/>
              <a:buChar char="•"/>
              <a:defRPr sz="2736"/>
            </a:pPr>
            <a:r>
              <a:rPr sz="3200" dirty="0">
                <a:solidFill>
                  <a:schemeClr val="tx1">
                    <a:lumMod val="95000"/>
                    <a:lumOff val="5000"/>
                  </a:schemeClr>
                </a:solidFill>
              </a:rPr>
              <a:t>… nor on such markets being perfect</a:t>
            </a:r>
          </a:p>
          <a:p>
            <a:pPr marL="878331" lvl="1" indent="-260604" defTabSz="443991">
              <a:spcBef>
                <a:spcPts val="1200"/>
              </a:spcBef>
              <a:buSzPct val="100000"/>
              <a:buChar char="•"/>
              <a:defRPr sz="2736"/>
            </a:pPr>
            <a:r>
              <a:rPr sz="3200" dirty="0">
                <a:solidFill>
                  <a:schemeClr val="tx1">
                    <a:lumMod val="95000"/>
                    <a:lumOff val="5000"/>
                  </a:schemeClr>
                </a:solidFill>
              </a:rPr>
              <a:t>… nor on the availability of data on such markets</a:t>
            </a:r>
          </a:p>
          <a:p>
            <a:pPr marL="878331" lvl="1" indent="-260604" defTabSz="443991">
              <a:spcBef>
                <a:spcPts val="1200"/>
              </a:spcBef>
              <a:buSzPct val="100000"/>
              <a:buChar char="•"/>
              <a:defRPr sz="2736"/>
            </a:pPr>
            <a:r>
              <a:rPr sz="3200" dirty="0">
                <a:solidFill>
                  <a:schemeClr val="tx1">
                    <a:lumMod val="95000"/>
                    <a:lumOff val="5000"/>
                  </a:schemeClr>
                </a:solidFill>
              </a:rPr>
              <a:t>Hence applicable </a:t>
            </a:r>
            <a:r>
              <a:rPr sz="3200" i="1" dirty="0">
                <a:solidFill>
                  <a:schemeClr val="tx1">
                    <a:lumMod val="95000"/>
                    <a:lumOff val="5000"/>
                  </a:schemeClr>
                </a:solidFill>
              </a:rPr>
              <a:t>ex-ante</a:t>
            </a:r>
            <a:r>
              <a:rPr sz="3200" dirty="0">
                <a:solidFill>
                  <a:schemeClr val="tx1">
                    <a:lumMod val="95000"/>
                    <a:lumOff val="5000"/>
                  </a:schemeClr>
                </a:solidFill>
              </a:rPr>
              <a:t> — including to novel goods, or novel levels of goods</a:t>
            </a:r>
            <a:br>
              <a:rPr sz="3600" dirty="0">
                <a:solidFill>
                  <a:schemeClr val="tx1">
                    <a:lumMod val="95000"/>
                    <a:lumOff val="5000"/>
                  </a:schemeClr>
                </a:solidFill>
              </a:rPr>
            </a:br>
            <a:endParaRPr sz="3600" dirty="0">
              <a:solidFill>
                <a:schemeClr val="tx1">
                  <a:lumMod val="95000"/>
                  <a:lumOff val="5000"/>
                </a:schemeClr>
              </a:solidFill>
            </a:endParaRPr>
          </a:p>
          <a:p>
            <a:pPr marL="482600" indent="-482600" defTabSz="443991">
              <a:spcBef>
                <a:spcPts val="1200"/>
              </a:spcBef>
              <a:defRPr sz="4560"/>
            </a:pPr>
            <a:r>
              <a:rPr sz="3600" dirty="0">
                <a:solidFill>
                  <a:schemeClr val="tx1">
                    <a:lumMod val="95000"/>
                    <a:lumOff val="5000"/>
                  </a:schemeClr>
                </a:solidFill>
              </a:rPr>
              <a:t>Can explore reasons behind preferences</a:t>
            </a:r>
          </a:p>
          <a:p>
            <a:pPr marL="482600" indent="-482600" defTabSz="443991">
              <a:spcBef>
                <a:spcPts val="1200"/>
              </a:spcBef>
              <a:defRPr sz="4560"/>
            </a:pPr>
            <a:r>
              <a:rPr sz="3600" dirty="0">
                <a:solidFill>
                  <a:schemeClr val="tx1">
                    <a:lumMod val="95000"/>
                    <a:lumOff val="5000"/>
                  </a:schemeClr>
                </a:solidFill>
              </a:rPr>
              <a:t>Widely used and researched</a:t>
            </a:r>
          </a:p>
          <a:p>
            <a:pPr marL="482600" indent="-482600" defTabSz="443991">
              <a:spcBef>
                <a:spcPts val="1200"/>
              </a:spcBef>
              <a:defRPr sz="4560"/>
            </a:pPr>
            <a:r>
              <a:rPr sz="3600" dirty="0">
                <a:solidFill>
                  <a:schemeClr val="tx1">
                    <a:lumMod val="95000"/>
                    <a:lumOff val="5000"/>
                  </a:schemeClr>
                </a:solidFill>
              </a:rPr>
              <a:t>Comprehensible to policymakers!</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1" name="Aggregate WTP and WTA"/>
          <p:cNvSpPr txBox="1">
            <a:spLocks noGrp="1"/>
          </p:cNvSpPr>
          <p:nvPr>
            <p:ph type="title"/>
          </p:nvPr>
        </p:nvSpPr>
        <p:spPr>
          <a:prstGeom prst="rect">
            <a:avLst/>
          </a:prstGeom>
        </p:spPr>
        <p:txBody>
          <a:bodyPr/>
          <a:lstStyle/>
          <a:p>
            <a:r>
              <a:t>Aggregate WTP and WTA</a:t>
            </a:r>
          </a:p>
        </p:txBody>
      </p:sp>
      <p:sp>
        <p:nvSpPr>
          <p:cNvPr id="892" name="Mean…"/>
          <p:cNvSpPr txBox="1">
            <a:spLocks noGrp="1"/>
          </p:cNvSpPr>
          <p:nvPr>
            <p:ph type="body" idx="1"/>
          </p:nvPr>
        </p:nvSpPr>
        <p:spPr>
          <a:xfrm>
            <a:off x="812800" y="1625600"/>
            <a:ext cx="8280400" cy="7315200"/>
          </a:xfrm>
          <a:prstGeom prst="rect">
            <a:avLst/>
          </a:prstGeom>
        </p:spPr>
        <p:txBody>
          <a:bodyPr>
            <a:normAutofit/>
          </a:bodyPr>
          <a:lstStyle/>
          <a:p>
            <a:pPr marL="635000" indent="-635000"/>
            <a:r>
              <a:rPr sz="3600" dirty="0"/>
              <a:t>Mean</a:t>
            </a:r>
          </a:p>
          <a:p>
            <a:pPr marL="1155700" lvl="1" indent="-342900">
              <a:buSzPct val="100000"/>
              <a:buChar char="•"/>
            </a:pPr>
            <a:r>
              <a:rPr sz="3200" dirty="0"/>
              <a:t>Mean × population size </a:t>
            </a:r>
            <a:br>
              <a:rPr sz="3200" dirty="0"/>
            </a:br>
            <a:r>
              <a:rPr sz="3200" dirty="0"/>
              <a:t>= total social welfare change</a:t>
            </a:r>
          </a:p>
          <a:p>
            <a:pPr marL="1155700" lvl="1" indent="-342900">
              <a:buSzPct val="100000"/>
              <a:buChar char="•"/>
            </a:pPr>
            <a:r>
              <a:rPr sz="3200" dirty="0"/>
              <a:t>Assumes we don’t care who benefits</a:t>
            </a:r>
          </a:p>
          <a:p>
            <a:pPr marL="1651000" lvl="2" indent="-508000">
              <a:buSzPct val="100000"/>
            </a:pPr>
            <a:r>
              <a:rPr sz="2800" dirty="0"/>
              <a:t>If we do, use weights (e.g. income)</a:t>
            </a:r>
            <a:br>
              <a:rPr sz="2800" dirty="0"/>
            </a:br>
            <a:r>
              <a:rPr sz="2800" dirty="0"/>
              <a:t>Also: distance </a:t>
            </a:r>
            <a:br>
              <a:rPr sz="2800" dirty="0"/>
            </a:br>
            <a:endParaRPr sz="2800" dirty="0"/>
          </a:p>
          <a:p>
            <a:pPr marL="635000" indent="-635000"/>
            <a:r>
              <a:rPr sz="3600" dirty="0"/>
              <a:t>Median</a:t>
            </a:r>
          </a:p>
          <a:p>
            <a:pPr marL="1155700" lvl="1" indent="-342900">
              <a:buSzPct val="100000"/>
              <a:buChar char="•"/>
            </a:pPr>
            <a:r>
              <a:rPr sz="3200" dirty="0"/>
              <a:t>Referendum: value at which half the population should vote each way </a:t>
            </a:r>
          </a:p>
          <a:p>
            <a:pPr marL="1155700" lvl="1" indent="-342900">
              <a:buSzPct val="100000"/>
              <a:buChar char="•"/>
            </a:pPr>
            <a:r>
              <a:rPr sz="3200" dirty="0"/>
              <a:t>More robust to outliers</a:t>
            </a:r>
          </a:p>
        </p:txBody>
      </p:sp>
    </p:spTree>
    <p:extLst>
      <p:ext uri="{BB962C8B-B14F-4D97-AF65-F5344CB8AC3E}">
        <p14:creationId xmlns:p14="http://schemas.microsoft.com/office/powerpoint/2010/main" val="86422324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 name="Standing"/>
          <p:cNvSpPr txBox="1">
            <a:spLocks noGrp="1"/>
          </p:cNvSpPr>
          <p:nvPr>
            <p:ph type="title"/>
          </p:nvPr>
        </p:nvSpPr>
        <p:spPr>
          <a:prstGeom prst="rect">
            <a:avLst/>
          </a:prstGeom>
        </p:spPr>
        <p:txBody>
          <a:bodyPr/>
          <a:lstStyle/>
          <a:p>
            <a:r>
              <a:rPr dirty="0"/>
              <a:t>Standing</a:t>
            </a:r>
          </a:p>
        </p:txBody>
      </p:sp>
      <p:sp>
        <p:nvSpPr>
          <p:cNvPr id="902" name="Whose values count? Whose values are you counting?…"/>
          <p:cNvSpPr txBox="1">
            <a:spLocks noGrp="1"/>
          </p:cNvSpPr>
          <p:nvPr>
            <p:ph type="body" idx="1"/>
          </p:nvPr>
        </p:nvSpPr>
        <p:spPr>
          <a:prstGeom prst="rect">
            <a:avLst/>
          </a:prstGeom>
        </p:spPr>
        <p:txBody>
          <a:bodyPr>
            <a:normAutofit/>
          </a:bodyPr>
          <a:lstStyle/>
          <a:p>
            <a:pPr marL="635000" indent="-635000"/>
            <a:r>
              <a:rPr sz="3600" dirty="0"/>
              <a:t>Whose values count?</a:t>
            </a:r>
            <a:br>
              <a:rPr sz="3600" dirty="0"/>
            </a:br>
            <a:r>
              <a:rPr sz="3600" dirty="0"/>
              <a:t>Whose values are you counting?</a:t>
            </a:r>
          </a:p>
          <a:p>
            <a:pPr marL="1155700" lvl="1" indent="-342900">
              <a:buSzPct val="100000"/>
              <a:buChar char="•"/>
            </a:pPr>
            <a:r>
              <a:rPr sz="3200" dirty="0"/>
              <a:t>e.g. foreigners, </a:t>
            </a:r>
            <a:r>
              <a:rPr sz="3200" dirty="0" err="1"/>
              <a:t>foetuses</a:t>
            </a:r>
            <a:r>
              <a:rPr sz="3200" dirty="0"/>
              <a:t>, future generations, criminals</a:t>
            </a:r>
          </a:p>
          <a:p>
            <a:pPr marL="1155700" lvl="1" indent="-342900">
              <a:buSzPct val="100000"/>
              <a:buChar char="•"/>
            </a:pPr>
            <a:r>
              <a:rPr sz="3200" dirty="0"/>
              <a:t>Distance decay</a:t>
            </a:r>
          </a:p>
        </p:txBody>
      </p:sp>
    </p:spTree>
    <p:extLst>
      <p:ext uri="{BB962C8B-B14F-4D97-AF65-F5344CB8AC3E}">
        <p14:creationId xmlns:p14="http://schemas.microsoft.com/office/powerpoint/2010/main" val="142852198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SP: real weaknesses"/>
          <p:cNvSpPr txBox="1">
            <a:spLocks noGrp="1"/>
          </p:cNvSpPr>
          <p:nvPr>
            <p:ph type="title"/>
          </p:nvPr>
        </p:nvSpPr>
        <p:spPr>
          <a:prstGeom prst="rect">
            <a:avLst/>
          </a:prstGeom>
        </p:spPr>
        <p:txBody>
          <a:bodyPr/>
          <a:lstStyle/>
          <a:p>
            <a:pPr algn="ctr"/>
            <a:r>
              <a:rPr dirty="0">
                <a:solidFill>
                  <a:schemeClr val="tx1">
                    <a:lumMod val="95000"/>
                    <a:lumOff val="5000"/>
                  </a:schemeClr>
                </a:solidFill>
              </a:rPr>
              <a:t>S</a:t>
            </a:r>
            <a:r>
              <a:rPr lang="en-GB" dirty="0" err="1">
                <a:solidFill>
                  <a:schemeClr val="tx1">
                    <a:lumMod val="95000"/>
                    <a:lumOff val="5000"/>
                  </a:schemeClr>
                </a:solidFill>
              </a:rPr>
              <a:t>tated</a:t>
            </a:r>
            <a:r>
              <a:rPr lang="en-GB" dirty="0">
                <a:solidFill>
                  <a:schemeClr val="tx1">
                    <a:lumMod val="95000"/>
                    <a:lumOff val="5000"/>
                  </a:schemeClr>
                </a:solidFill>
              </a:rPr>
              <a:t> </a:t>
            </a:r>
            <a:r>
              <a:rPr dirty="0">
                <a:solidFill>
                  <a:schemeClr val="tx1">
                    <a:lumMod val="95000"/>
                    <a:lumOff val="5000"/>
                  </a:schemeClr>
                </a:solidFill>
              </a:rPr>
              <a:t>P</a:t>
            </a:r>
            <a:r>
              <a:rPr lang="en-GB" dirty="0">
                <a:solidFill>
                  <a:schemeClr val="tx1">
                    <a:lumMod val="95000"/>
                    <a:lumOff val="5000"/>
                  </a:schemeClr>
                </a:solidFill>
              </a:rPr>
              <a:t>references</a:t>
            </a:r>
            <a:r>
              <a:rPr dirty="0">
                <a:solidFill>
                  <a:schemeClr val="tx1">
                    <a:lumMod val="95000"/>
                    <a:lumOff val="5000"/>
                  </a:schemeClr>
                </a:solidFill>
              </a:rPr>
              <a:t>: real weaknesses</a:t>
            </a:r>
          </a:p>
        </p:txBody>
      </p:sp>
      <p:sp>
        <p:nvSpPr>
          <p:cNvPr id="930" name="Costly, time-consuming…"/>
          <p:cNvSpPr txBox="1">
            <a:spLocks noGrp="1"/>
          </p:cNvSpPr>
          <p:nvPr>
            <p:ph type="body" idx="1"/>
          </p:nvPr>
        </p:nvSpPr>
        <p:spPr>
          <a:xfrm>
            <a:off x="812800" y="1625600"/>
            <a:ext cx="8664087" cy="7315200"/>
          </a:xfrm>
          <a:prstGeom prst="rect">
            <a:avLst/>
          </a:prstGeom>
        </p:spPr>
        <p:txBody>
          <a:bodyPr/>
          <a:lstStyle/>
          <a:p>
            <a:pPr marL="635000" indent="-635000"/>
            <a:r>
              <a:rPr sz="3600" dirty="0"/>
              <a:t>Costly, time-consuming</a:t>
            </a:r>
          </a:p>
          <a:p>
            <a:pPr marL="635000" indent="-635000"/>
            <a:r>
              <a:rPr sz="3600" dirty="0"/>
              <a:t>Not rooted in actual</a:t>
            </a:r>
            <a:r>
              <a:rPr lang="en-GB" sz="3600" dirty="0"/>
              <a:t> behaviour </a:t>
            </a:r>
          </a:p>
          <a:p>
            <a:pPr marL="1155700" lvl="1" indent="-342900">
              <a:buSzPct val="100000"/>
              <a:buChar char="•"/>
            </a:pPr>
            <a:r>
              <a:rPr sz="3200" dirty="0"/>
              <a:t>Money not where </a:t>
            </a:r>
            <a:r>
              <a:rPr lang="en-GB" sz="3200" dirty="0"/>
              <a:t>the</a:t>
            </a:r>
            <a:r>
              <a:rPr sz="3200" dirty="0"/>
              <a:t> mouth is</a:t>
            </a:r>
          </a:p>
          <a:p>
            <a:pPr marL="1155700" lvl="1" indent="-342900">
              <a:buSzPct val="100000"/>
              <a:buChar char="•"/>
            </a:pPr>
            <a:r>
              <a:rPr sz="3200" dirty="0"/>
              <a:t>Various potential biases …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3 leaps from real behaviour: assumes …"/>
          <p:cNvSpPr txBox="1">
            <a:spLocks noGrp="1"/>
          </p:cNvSpPr>
          <p:nvPr>
            <p:ph type="title"/>
          </p:nvPr>
        </p:nvSpPr>
        <p:spPr>
          <a:xfrm>
            <a:off x="812800" y="177800"/>
            <a:ext cx="12192000" cy="838200"/>
          </a:xfrm>
          <a:prstGeom prst="rect">
            <a:avLst/>
          </a:prstGeom>
        </p:spPr>
        <p:txBody>
          <a:bodyPr/>
          <a:lstStyle/>
          <a:p>
            <a:pPr algn="ctr"/>
            <a:r>
              <a:rPr dirty="0">
                <a:solidFill>
                  <a:schemeClr val="tx1">
                    <a:lumMod val="95000"/>
                    <a:lumOff val="5000"/>
                  </a:schemeClr>
                </a:solidFill>
              </a:rPr>
              <a:t>3 leaps from real </a:t>
            </a:r>
            <a:r>
              <a:rPr dirty="0" err="1">
                <a:solidFill>
                  <a:schemeClr val="tx1">
                    <a:lumMod val="95000"/>
                    <a:lumOff val="5000"/>
                  </a:schemeClr>
                </a:solidFill>
              </a:rPr>
              <a:t>behaviour</a:t>
            </a:r>
            <a:r>
              <a:rPr dirty="0">
                <a:solidFill>
                  <a:schemeClr val="tx1">
                    <a:lumMod val="95000"/>
                    <a:lumOff val="5000"/>
                  </a:schemeClr>
                </a:solidFill>
              </a:rPr>
              <a:t>: assumes … </a:t>
            </a:r>
          </a:p>
        </p:txBody>
      </p:sp>
      <p:sp>
        <p:nvSpPr>
          <p:cNvPr id="935" name="actual behaviour  in a real market  = intended behaviour  in a real market = intended behaviour  in a hypothetical market  = reports of intended behaviour  in a hypothetical market"/>
          <p:cNvSpPr txBox="1">
            <a:spLocks noGrp="1"/>
          </p:cNvSpPr>
          <p:nvPr>
            <p:ph type="body" idx="1"/>
          </p:nvPr>
        </p:nvSpPr>
        <p:spPr>
          <a:xfrm>
            <a:off x="4057050" y="1625600"/>
            <a:ext cx="8134950" cy="7713980"/>
          </a:xfrm>
          <a:prstGeom prst="rect">
            <a:avLst/>
          </a:prstGeom>
        </p:spPr>
        <p:txBody>
          <a:bodyPr anchor="ctr">
            <a:normAutofit fontScale="92500"/>
          </a:bodyPr>
          <a:lstStyle/>
          <a:p>
            <a:pPr marL="0" indent="0" defTabSz="484886">
              <a:spcBef>
                <a:spcPts val="1300"/>
              </a:spcBef>
              <a:buSzTx/>
              <a:buNone/>
              <a:defRPr sz="4980"/>
            </a:pPr>
            <a:r>
              <a:rPr dirty="0">
                <a:solidFill>
                  <a:schemeClr val="tx1">
                    <a:lumMod val="95000"/>
                    <a:lumOff val="5000"/>
                  </a:schemeClr>
                </a:solidFill>
              </a:rPr>
              <a:t>actual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real market </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real market</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hypothetical market </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reports of 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hypothetical market</a:t>
            </a:r>
            <a:br>
              <a:rPr dirty="0">
                <a:solidFill>
                  <a:schemeClr val="tx1">
                    <a:lumMod val="95000"/>
                    <a:lumOff val="5000"/>
                  </a:schemeClr>
                </a:solidFill>
              </a:rPr>
            </a:br>
            <a:endParaRPr dirty="0">
              <a:solidFill>
                <a:schemeClr val="tx1">
                  <a:lumMod val="95000"/>
                  <a:lumOff val="5000"/>
                </a:schemeClr>
              </a:solidFill>
            </a:endParaRPr>
          </a:p>
        </p:txBody>
      </p:sp>
      <p:pic>
        <p:nvPicPr>
          <p:cNvPr id="936" name="high-can-frog-jump_7b3eb9b80eb4a5ad.jpg" descr="high-can-frog-jump_7b3eb9b80eb4a5ad.jpg"/>
          <p:cNvPicPr>
            <a:picLocks noChangeAspect="1"/>
          </p:cNvPicPr>
          <p:nvPr/>
        </p:nvPicPr>
        <p:blipFill>
          <a:blip r:embed="rId3"/>
          <a:stretch>
            <a:fillRect/>
          </a:stretch>
        </p:blipFill>
        <p:spPr>
          <a:xfrm>
            <a:off x="0" y="1797468"/>
            <a:ext cx="3453698" cy="1943939"/>
          </a:xfrm>
          <a:prstGeom prst="rect">
            <a:avLst/>
          </a:prstGeom>
          <a:ln w="12700">
            <a:miter lim="400000"/>
          </a:ln>
        </p:spPr>
      </p:pic>
      <p:pic>
        <p:nvPicPr>
          <p:cNvPr id="938" name="0ce4fd4d779cadcb75369a350b538d20.jpg" descr="0ce4fd4d779cadcb75369a350b538d20.jpg"/>
          <p:cNvPicPr>
            <a:picLocks noChangeAspect="1"/>
          </p:cNvPicPr>
          <p:nvPr/>
        </p:nvPicPr>
        <p:blipFill>
          <a:blip r:embed="rId4"/>
          <a:stretch>
            <a:fillRect/>
          </a:stretch>
        </p:blipFill>
        <p:spPr>
          <a:xfrm>
            <a:off x="0" y="3922117"/>
            <a:ext cx="3453698" cy="2157556"/>
          </a:xfrm>
          <a:prstGeom prst="rect">
            <a:avLst/>
          </a:prstGeom>
          <a:ln w="12700">
            <a:miter lim="400000"/>
          </a:ln>
        </p:spPr>
      </p:pic>
      <p:pic>
        <p:nvPicPr>
          <p:cNvPr id="939" name="Its-Frog-Jumping-Jubilee-Day.jpg" descr="Its-Frog-Jumping-Jubilee-Day.jpg"/>
          <p:cNvPicPr>
            <a:picLocks noChangeAspect="1"/>
          </p:cNvPicPr>
          <p:nvPr/>
        </p:nvPicPr>
        <p:blipFill>
          <a:blip r:embed="rId5"/>
          <a:stretch>
            <a:fillRect/>
          </a:stretch>
        </p:blipFill>
        <p:spPr>
          <a:xfrm>
            <a:off x="0" y="6260384"/>
            <a:ext cx="3453698" cy="2300904"/>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Big stuff"/>
          <p:cNvSpPr txBox="1">
            <a:spLocks noGrp="1"/>
          </p:cNvSpPr>
          <p:nvPr>
            <p:ph type="title"/>
          </p:nvPr>
        </p:nvSpPr>
        <p:spPr>
          <a:prstGeom prst="rect">
            <a:avLst/>
          </a:prstGeom>
        </p:spPr>
        <p:txBody>
          <a:bodyPr/>
          <a:lstStyle/>
          <a:p>
            <a:pPr algn="ctr"/>
            <a:r>
              <a:rPr dirty="0"/>
              <a:t>Big stuff</a:t>
            </a:r>
          </a:p>
        </p:txBody>
      </p:sp>
      <p:sp>
        <p:nvSpPr>
          <p:cNvPr id="944" name="“It is hard to overestimate the central importance of contingent valuation to modern environmental economics”  — Carson &amp; Hanemann, 2005"/>
          <p:cNvSpPr txBox="1">
            <a:spLocks noGrp="1"/>
          </p:cNvSpPr>
          <p:nvPr>
            <p:ph type="body" idx="1"/>
          </p:nvPr>
        </p:nvSpPr>
        <p:spPr>
          <a:xfrm>
            <a:off x="812800" y="1625600"/>
            <a:ext cx="8471294" cy="7315200"/>
          </a:xfrm>
          <a:prstGeom prst="rect">
            <a:avLst/>
          </a:prstGeom>
        </p:spPr>
        <p:txBody>
          <a:bodyPr>
            <a:normAutofit/>
          </a:bodyPr>
          <a:lstStyle/>
          <a:p>
            <a:pPr marL="0" indent="0">
              <a:buSzTx/>
              <a:buNone/>
              <a:defRPr sz="5400"/>
            </a:pPr>
            <a:r>
              <a:rPr sz="3600" dirty="0">
                <a:solidFill>
                  <a:schemeClr val="tx1">
                    <a:lumMod val="95000"/>
                    <a:lumOff val="5000"/>
                  </a:schemeClr>
                </a:solidFill>
              </a:rPr>
              <a:t>“It is hard to overestimate the central importance of contingent valuation to modern environmental economics”</a:t>
            </a:r>
            <a:br>
              <a:rPr sz="3600" dirty="0">
                <a:solidFill>
                  <a:schemeClr val="tx1">
                    <a:lumMod val="95000"/>
                    <a:lumOff val="5000"/>
                  </a:schemeClr>
                </a:solidFill>
              </a:rPr>
            </a:br>
            <a:br>
              <a:rPr sz="3600" dirty="0">
                <a:solidFill>
                  <a:schemeClr val="tx1">
                    <a:lumMod val="95000"/>
                    <a:lumOff val="5000"/>
                  </a:schemeClr>
                </a:solidFill>
              </a:rPr>
            </a:br>
            <a:r>
              <a:rPr sz="3600" dirty="0">
                <a:solidFill>
                  <a:schemeClr val="tx1">
                    <a:lumMod val="95000"/>
                    <a:lumOff val="5000"/>
                  </a:schemeClr>
                </a:solidFill>
              </a:rPr>
              <a:t>— Carson &amp; </a:t>
            </a:r>
            <a:r>
              <a:rPr sz="3600" dirty="0" err="1">
                <a:solidFill>
                  <a:schemeClr val="tx1">
                    <a:lumMod val="95000"/>
                    <a:lumOff val="5000"/>
                  </a:schemeClr>
                </a:solidFill>
              </a:rPr>
              <a:t>Hanemann</a:t>
            </a:r>
            <a:r>
              <a:rPr sz="3600" dirty="0">
                <a:solidFill>
                  <a:schemeClr val="tx1">
                    <a:lumMod val="95000"/>
                    <a:lumOff val="5000"/>
                  </a:schemeClr>
                </a:solidFill>
              </a:rPr>
              <a:t>, 2005</a:t>
            </a:r>
          </a:p>
        </p:txBody>
      </p:sp>
      <p:pic>
        <p:nvPicPr>
          <p:cNvPr id="945" name="getfile.jpg" descr="getfile.jpg"/>
          <p:cNvPicPr>
            <a:picLocks noChangeAspect="1"/>
          </p:cNvPicPr>
          <p:nvPr/>
        </p:nvPicPr>
        <p:blipFill>
          <a:blip r:embed="rId3"/>
          <a:srcRect l="24938" r="24938" b="12267"/>
          <a:stretch>
            <a:fillRect/>
          </a:stretch>
        </p:blipFill>
        <p:spPr>
          <a:xfrm>
            <a:off x="10460434" y="1625600"/>
            <a:ext cx="1731458" cy="2303290"/>
          </a:xfrm>
          <a:prstGeom prst="rect">
            <a:avLst/>
          </a:prstGeom>
          <a:ln w="12700">
            <a:miter lim="400000"/>
          </a:ln>
        </p:spPr>
      </p:pic>
      <p:pic>
        <p:nvPicPr>
          <p:cNvPr id="946" name="picture-11864-1414095005.jpg" descr="picture-11864-1414095005.jpg"/>
          <p:cNvPicPr>
            <a:picLocks noChangeAspect="1"/>
          </p:cNvPicPr>
          <p:nvPr/>
        </p:nvPicPr>
        <p:blipFill>
          <a:blip r:embed="rId4"/>
          <a:srcRect l="6583" t="3600" b="15407"/>
          <a:stretch>
            <a:fillRect/>
          </a:stretch>
        </p:blipFill>
        <p:spPr>
          <a:xfrm>
            <a:off x="10460434" y="4091384"/>
            <a:ext cx="1731610" cy="2383468"/>
          </a:xfrm>
          <a:prstGeom prst="rect">
            <a:avLst/>
          </a:prstGeom>
          <a:ln w="12700">
            <a:miter lim="400000"/>
          </a:ln>
        </p:spPr>
      </p:pic>
    </p:spTree>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1883</TotalTime>
  <Words>4799</Words>
  <Application>Microsoft Office PowerPoint</Application>
  <PresentationFormat>Custom</PresentationFormat>
  <Paragraphs>677</Paragraphs>
  <Slides>61</Slides>
  <Notes>47</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Calibri Light</vt:lpstr>
      <vt:lpstr>Candara</vt:lpstr>
      <vt:lpstr>Chalkboard SE Bold</vt:lpstr>
      <vt:lpstr>Gill Sans</vt:lpstr>
      <vt:lpstr>Helvetica</vt:lpstr>
      <vt:lpstr>Lucida Grande</vt:lpstr>
      <vt:lpstr>Myriad Pro</vt:lpstr>
      <vt:lpstr>Office Theme</vt:lpstr>
      <vt:lpstr>Valuation: Stated preferences</vt:lpstr>
      <vt:lpstr>PowerPoint Presentation</vt:lpstr>
      <vt:lpstr>Valuation: Stated preferences</vt:lpstr>
      <vt:lpstr>Stated Preference (SP) methods</vt:lpstr>
      <vt:lpstr>Two flavours</vt:lpstr>
      <vt:lpstr>Stated Preferences: many strengths</vt:lpstr>
      <vt:lpstr>Stated Preferences: real weaknesses</vt:lpstr>
      <vt:lpstr>3 leaps from real behaviour: assumes … </vt:lpstr>
      <vt:lpstr>Big stuff</vt:lpstr>
      <vt:lpstr>Valuation: Stated preferences</vt:lpstr>
      <vt:lpstr>What would you pay for this good?</vt:lpstr>
      <vt:lpstr>CV: step-by-step</vt:lpstr>
      <vt:lpstr>CV survey content</vt:lpstr>
      <vt:lpstr>Scenario</vt:lpstr>
      <vt:lpstr>Neutrality &amp; framing</vt:lpstr>
      <vt:lpstr>Payment vehicle</vt:lpstr>
      <vt:lpstr>Some elicitation methods</vt:lpstr>
      <vt:lpstr>Valuation: Stated preferences</vt:lpstr>
      <vt:lpstr>Case study 1: Stonehenge roads</vt:lpstr>
      <vt:lpstr>PowerPoint Presentation</vt:lpstr>
      <vt:lpstr>Stonehenge proposal</vt:lpstr>
      <vt:lpstr>Scenario</vt:lpstr>
      <vt:lpstr>Value elicitation</vt:lpstr>
      <vt:lpstr>Follow-up questions</vt:lpstr>
      <vt:lpstr>Preferences and WTP (re-weighted)</vt:lpstr>
      <vt:lpstr>Aggregation</vt:lpstr>
      <vt:lpstr>Valuation: Stated preferences</vt:lpstr>
      <vt:lpstr>How robust are CV results?</vt:lpstr>
      <vt:lpstr>Hypothetical (non-commitment) bias</vt:lpstr>
      <vt:lpstr>Possible solutions</vt:lpstr>
      <vt:lpstr>Cheap talk</vt:lpstr>
      <vt:lpstr>Other biases &amp; anomalies</vt:lpstr>
      <vt:lpstr>Controversies: general remarks</vt:lpstr>
      <vt:lpstr>Valuation: Stated preferences</vt:lpstr>
      <vt:lpstr>Discrete alternatives</vt:lpstr>
      <vt:lpstr>PowerPoint Presentation</vt:lpstr>
      <vt:lpstr>PowerPoint Presentation</vt:lpstr>
      <vt:lpstr>PowerPoint Presentation</vt:lpstr>
      <vt:lpstr>PowerPoint Presentation</vt:lpstr>
      <vt:lpstr>PowerPoint Presentation</vt:lpstr>
      <vt:lpstr>Choice modelling: better than CV?</vt:lpstr>
      <vt:lpstr>Choice modelling: worse than CV?</vt:lpstr>
      <vt:lpstr>Choice experiments: step-by-step</vt:lpstr>
      <vt:lpstr>Valuation: Stated preferences</vt:lpstr>
      <vt:lpstr>Case study 2:  carbon offsets</vt:lpstr>
      <vt:lpstr>PowerPoint Presentation</vt:lpstr>
      <vt:lpstr>Choice experiment</vt:lpstr>
      <vt:lpstr>CE results (RPL)</vt:lpstr>
      <vt:lpstr>Heterogeneity in tastes… </vt:lpstr>
      <vt:lpstr>Measures of value</vt:lpstr>
      <vt:lpstr>PowerPoint Presentation</vt:lpstr>
      <vt:lpstr>PowerPoint Presentation</vt:lpstr>
      <vt:lpstr>Four welfare measures</vt:lpstr>
      <vt:lpstr>PowerPoint Presentation</vt:lpstr>
      <vt:lpstr>PowerPoint Presentation</vt:lpstr>
      <vt:lpstr>PowerPoint Presentation</vt:lpstr>
      <vt:lpstr>WTP ≠ WTA: why the disparity?</vt:lpstr>
      <vt:lpstr>Thaler, 1982</vt:lpstr>
      <vt:lpstr>Property rights</vt:lpstr>
      <vt:lpstr>Aggregate WTP and WTA</vt:lpstr>
      <vt:lpstr>Standing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5 — Valuing the environment: introduction and  stated preference methods</dc:title>
  <dc:creator>Richard Tol</dc:creator>
  <cp:lastModifiedBy>Richard Tol</cp:lastModifiedBy>
  <cp:revision>66</cp:revision>
  <dcterms:modified xsi:type="dcterms:W3CDTF">2020-08-22T21:54:01Z</dcterms:modified>
</cp:coreProperties>
</file>